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Raleway" charset="1" panose="020B0503030101060003"/>
      <p:regular r:id="rId26"/>
    </p:embeddedFont>
    <p:embeddedFont>
      <p:font typeface="Playfair Display Italics" charset="1" panose="00000500000000000000"/>
      <p:regular r:id="rId27"/>
    </p:embeddedFont>
    <p:embeddedFont>
      <p:font typeface="Raleway Bold" charset="1" panose="020B0803030101060003"/>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notesMasters/notesMaster1.xml" Type="http://schemas.openxmlformats.org/officeDocument/2006/relationships/notesMaster"/><Relationship Id="rId24" Target="theme/theme2.xml" Type="http://schemas.openxmlformats.org/officeDocument/2006/relationships/theme"/><Relationship Id="rId25" Target="notesSlides/notesSlide1.xml" Type="http://schemas.openxmlformats.org/officeDocument/2006/relationships/notesSlide"/><Relationship Id="rId26" Target="fonts/font26.fntdata" Type="http://schemas.openxmlformats.org/officeDocument/2006/relationships/font"/><Relationship Id="rId27" Target="fonts/font27.fntdata" Type="http://schemas.openxmlformats.org/officeDocument/2006/relationships/font"/><Relationship Id="rId28" Target="notesSlides/notesSlide2.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notesSlides/notesSlide3.xml" Type="http://schemas.openxmlformats.org/officeDocument/2006/relationships/notesSlide"/><Relationship Id="rId31" Target="notesSlides/notesSlide4.xml" Type="http://schemas.openxmlformats.org/officeDocument/2006/relationships/notesSlide"/><Relationship Id="rId32" Target="notesSlides/notesSlide5.xml" Type="http://schemas.openxmlformats.org/officeDocument/2006/relationships/notesSlide"/><Relationship Id="rId33" Target="notesSlides/notesSlide6.xml" Type="http://schemas.openxmlformats.org/officeDocument/2006/relationships/notesSlide"/><Relationship Id="rId34" Target="notesSlides/notesSlide7.xml" Type="http://schemas.openxmlformats.org/officeDocument/2006/relationships/notesSlide"/><Relationship Id="rId35" Target="notesSlides/notesSlide8.xml" Type="http://schemas.openxmlformats.org/officeDocument/2006/relationships/notesSlide"/><Relationship Id="rId36" Target="notesSlides/notesSlide9.xml" Type="http://schemas.openxmlformats.org/officeDocument/2006/relationships/notesSlide"/><Relationship Id="rId37" Target="notesSlides/notesSlide10.xml" Type="http://schemas.openxmlformats.org/officeDocument/2006/relationships/notesSlide"/><Relationship Id="rId38" Target="notesSlides/notesSlide11.xml" Type="http://schemas.openxmlformats.org/officeDocument/2006/relationships/notesSlide"/><Relationship Id="rId39" Target="notesSlides/notesSlide12.xml" Type="http://schemas.openxmlformats.org/officeDocument/2006/relationships/notesSlide"/><Relationship Id="rId4" Target="theme/theme1.xml" Type="http://schemas.openxmlformats.org/officeDocument/2006/relationships/theme"/><Relationship Id="rId40" Target="notesSlides/notesSlide13.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Quick poll: How many people are familiar with AI? Have used AI tools? What tools?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 Tools for Nonprofits </a:t>
            </a:r>
          </a:p>
          <a:p>
            <a:r>
              <a:rPr lang="en-US"/>
              <a:t/>
            </a:r>
          </a:p>
          <a:p>
            <a:r>
              <a:rPr lang="en-US"/>
              <a:t>Free &amp; Low-Cost AI Tools </a:t>
            </a:r>
          </a:p>
          <a:p>
            <a:r>
              <a:rPr lang="en-US"/>
              <a:t/>
            </a:r>
          </a:p>
          <a:p>
            <a:r>
              <a:rPr lang="en-US"/>
              <a:t>Content Creation &amp; Marketing: </a:t>
            </a:r>
          </a:p>
          <a:p>
            <a:r>
              <a:rPr lang="en-US"/>
              <a:t/>
            </a:r>
          </a:p>
          <a:p>
            <a:r>
              <a:rPr lang="en-US"/>
              <a:t>ChatGPT (text-based content, social media captions) </a:t>
            </a:r>
          </a:p>
          <a:p>
            <a:r>
              <a:rPr lang="en-US"/>
              <a:t/>
            </a:r>
          </a:p>
          <a:p>
            <a:r>
              <a:rPr lang="en-US"/>
              <a:t>Canva’s AI-powered design suggestions </a:t>
            </a:r>
          </a:p>
          <a:p>
            <a:r>
              <a:rPr lang="en-US"/>
              <a:t/>
            </a:r>
          </a:p>
          <a:p>
            <a:r>
              <a:rPr lang="en-US"/>
              <a:t>Grammarly for AI-enhanced writing </a:t>
            </a:r>
          </a:p>
          <a:p>
            <a:r>
              <a:rPr lang="en-US"/>
              <a:t/>
            </a:r>
          </a:p>
          <a:p>
            <a:r>
              <a:rPr lang="en-US"/>
              <a:t>Donor &amp; Volunteer Management: </a:t>
            </a:r>
          </a:p>
          <a:p>
            <a:r>
              <a:rPr lang="en-US"/>
              <a:t/>
            </a:r>
          </a:p>
          <a:p>
            <a:r>
              <a:rPr lang="en-US"/>
              <a:t>Fundraising AI (e.g., Donorbox AI suggestions) </a:t>
            </a:r>
          </a:p>
          <a:p>
            <a:r>
              <a:rPr lang="en-US"/>
              <a:t/>
            </a:r>
          </a:p>
          <a:p>
            <a:r>
              <a:rPr lang="en-US"/>
              <a:t>Chatbots for automated responses (e.g., ManyChat, Drift) </a:t>
            </a:r>
          </a:p>
          <a:p>
            <a:r>
              <a:rPr lang="en-US"/>
              <a:t/>
            </a:r>
          </a:p>
          <a:p>
            <a:r>
              <a:rPr lang="en-US"/>
              <a:t>Data Analysis &amp; Reporting: </a:t>
            </a:r>
          </a:p>
          <a:p>
            <a:r>
              <a:rPr lang="en-US"/>
              <a:t/>
            </a:r>
          </a:p>
          <a:p>
            <a:r>
              <a:rPr lang="en-US"/>
              <a:t>Google Analytics AI insights </a:t>
            </a:r>
          </a:p>
          <a:p>
            <a:r>
              <a:rPr lang="en-US"/>
              <a:t/>
            </a:r>
          </a:p>
          <a:p>
            <a:r>
              <a:rPr lang="en-US"/>
              <a:t>Tableau AI for nonprofit impact reporting </a:t>
            </a:r>
          </a:p>
          <a:p>
            <a:r>
              <a:rPr lang="en-US"/>
              <a:t/>
            </a:r>
          </a:p>
          <a:p>
            <a:r>
              <a:rPr lang="en-US"/>
              <a:t> </a:t>
            </a:r>
          </a:p>
          <a:p>
            <a:r>
              <a:rPr lang="en-US"/>
              <a:t/>
            </a:r>
          </a:p>
          <a:p>
            <a:r>
              <a:rPr lang="en-US"/>
              <a:t>How to Choose the Right AI Solution </a:t>
            </a:r>
          </a:p>
          <a:p>
            <a:r>
              <a:rPr lang="en-US"/>
              <a:t/>
            </a:r>
          </a:p>
          <a:p>
            <a:r>
              <a:rPr lang="en-US"/>
              <a:t>Identify Needs: What problem are you solving? (e.g., donor retention, social media engagement) </a:t>
            </a:r>
          </a:p>
          <a:p>
            <a:r>
              <a:rPr lang="en-US"/>
              <a:t/>
            </a:r>
          </a:p>
          <a:p>
            <a:r>
              <a:rPr lang="en-US"/>
              <a:t>Start Small: Test one tool before committing to more. </a:t>
            </a:r>
          </a:p>
          <a:p>
            <a:r>
              <a:rPr lang="en-US"/>
              <a:t/>
            </a:r>
          </a:p>
          <a:p>
            <a:r>
              <a:rPr lang="en-US"/>
              <a:t>Budget Considerations: Many tools offer nonprofit discounts. </a:t>
            </a:r>
          </a:p>
          <a:p>
            <a:r>
              <a:rPr lang="en-US"/>
              <a:t/>
            </a:r>
          </a:p>
          <a:p>
            <a:r>
              <a:rPr lang="en-US"/>
              <a:t> </a:t>
            </a:r>
          </a:p>
          <a:p>
            <a:r>
              <a:rPr lang="en-US"/>
              <a:t/>
            </a:r>
          </a:p>
          <a:p>
            <a:r>
              <a:rPr lang="en-US"/>
              <a:t>Best Practices &amp; Ethical Considerations </a:t>
            </a:r>
          </a:p>
          <a:p>
            <a:r>
              <a:rPr lang="en-US"/>
              <a:t/>
            </a:r>
          </a:p>
          <a:p>
            <a:r>
              <a:rPr lang="en-US"/>
              <a:t>Data Privacy: AI should comply with GDPR and data security standards. </a:t>
            </a:r>
          </a:p>
          <a:p>
            <a:r>
              <a:rPr lang="en-US"/>
              <a:t/>
            </a:r>
          </a:p>
          <a:p>
            <a:r>
              <a:rPr lang="en-US"/>
              <a:t>Bias &amp; Fairness: AI learns from data—ensure diverse and unbiased data sets. </a:t>
            </a:r>
          </a:p>
          <a:p>
            <a:r>
              <a:rPr lang="en-US"/>
              <a:t/>
            </a:r>
          </a:p>
          <a:p>
            <a:r>
              <a:rPr lang="en-US"/>
              <a:t>Transparency: Be clear with donors and stakeholders about AI usage.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people mention in the chat what takes up most of their time. </a:t>
            </a:r>
          </a:p>
          <a:p>
            <a:r>
              <a:rPr lang="en-US"/>
              <a:t/>
            </a:r>
          </a:p>
          <a:p>
            <a:r>
              <a:rPr lang="en-US"/>
              <a:t>offer examples of how AI can support.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 is an opportunity, not a threat—it can help nonprofits maximize their impact. </a:t>
            </a:r>
          </a:p>
          <a:p>
            <a:r>
              <a:rPr lang="en-US"/>
              <a:t/>
            </a:r>
          </a:p>
          <a:p>
            <a:r>
              <a:rPr lang="en-US"/>
              <a:t>Stay curious and open to experimenting with AI.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Free AI courses for nonprofits (Google AI, Coursera, TechSoup). </a:t>
            </a:r>
          </a:p>
          <a:p>
            <a:r>
              <a:rPr lang="en-US"/>
              <a:t/>
            </a:r>
          </a:p>
          <a:p>
            <a:r>
              <a:rPr lang="en-US"/>
              <a:t>AI communities for nonprofits (Nonprofit Tech for Good, NTEN).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r>
              <a:rPr lang="en-US"/>
              <a:t/>
            </a:r>
          </a:p>
          <a:p>
            <a:r>
              <a:rPr lang="en-US"/>
              <a:t>Objectives of the Presentation </a:t>
            </a:r>
          </a:p>
          <a:p>
            <a:r>
              <a:rPr lang="en-US"/>
              <a:t/>
            </a:r>
          </a:p>
          <a:p>
            <a:r>
              <a:rPr lang="en-US"/>
              <a:t>Demystify AI and show its potential for nonprofits. </a:t>
            </a:r>
          </a:p>
          <a:p>
            <a:r>
              <a:rPr lang="en-US"/>
              <a:t/>
            </a:r>
          </a:p>
          <a:p>
            <a:r>
              <a:rPr lang="en-US"/>
              <a:t>Share practical, real-world examples of AI in action. </a:t>
            </a:r>
          </a:p>
          <a:p>
            <a:r>
              <a:rPr lang="en-US"/>
              <a:t/>
            </a:r>
          </a:p>
          <a:p>
            <a:r>
              <a:rPr lang="en-US"/>
              <a:t>Offer beginner-friendly ways to integrate AI into nonprofit work.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Definition: AI (Artificial Intelligence) refers to technology that can perform tasks that typically require human intelligence, such as recognizing patterns, making decisions, and automating repetitive processes. </a:t>
            </a:r>
          </a:p>
          <a:p>
            <a:r>
              <a:rPr lang="en-US"/>
              <a:t/>
            </a:r>
          </a:p>
          <a:p>
            <a:r>
              <a:rPr lang="en-US"/>
              <a:t>Types of AI relevant to nonprofits: </a:t>
            </a:r>
          </a:p>
          <a:p>
            <a:r>
              <a:rPr lang="en-US"/>
              <a:t/>
            </a:r>
          </a:p>
          <a:p>
            <a:r>
              <a:rPr lang="en-US"/>
              <a:t>Machine Learning (ML): AI that learns from data (e.g., predicting donor behavior). </a:t>
            </a:r>
          </a:p>
          <a:p>
            <a:r>
              <a:rPr lang="en-US"/>
              <a:t/>
            </a:r>
          </a:p>
          <a:p>
            <a:r>
              <a:rPr lang="en-US"/>
              <a:t>Natural Language Processing (NLP): AI that understands and processes language (e.g., chatbots, AI-generated content). </a:t>
            </a:r>
          </a:p>
          <a:p>
            <a:r>
              <a:rPr lang="en-US"/>
              <a:t/>
            </a:r>
          </a:p>
          <a:p>
            <a:r>
              <a:rPr lang="en-US"/>
              <a:t>Computer Vision: AI that interprets images and videos (e.g., AI-assisted social media analytics).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 is only for big tech companies." → Many AI tools are affordable or even free for nonprofits. </a:t>
            </a:r>
          </a:p>
          <a:p>
            <a:r>
              <a:rPr lang="en-US"/>
              <a:t/>
            </a:r>
          </a:p>
          <a:p>
            <a:r>
              <a:rPr lang="en-US"/>
              <a:t>"AI will replace human workers." → AI is a tool to support, not replace, human effort. </a:t>
            </a:r>
          </a:p>
          <a:p>
            <a:r>
              <a:rPr lang="en-US"/>
              <a:t/>
            </a:r>
          </a:p>
          <a:p>
            <a:r>
              <a:rPr lang="en-US"/>
              <a:t>"AI is too expensive for small nonprofits." → Many accessible, cost-effective AI solutions exist.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 is biased and unethical." → AI systems can indeed inherit biases from the data they are trained on or the biases of their developers. However, it is important to distinguish between the technology itself and its implementation. AI itself is not inherently biased or unethical. The responsibility lies with the designers, developers, and users of AI systems to ensure ethical considerations are addressed throughout the development and deployment process. </a:t>
            </a:r>
          </a:p>
          <a:p>
            <a:r>
              <a:rPr lang="en-US"/>
              <a:t/>
            </a:r>
          </a:p>
          <a:p>
            <a:r>
              <a:rPr lang="en-US"/>
              <a:t>"AI is a recent development.” → While AI has gained significant attention and advancements in recent years, the field has a long history. The foundations of AI can be traced back to the 1950s and 1960s when researchers began exploring the concept of artificial intelligence. Many key concepts and techniques, such as machine learning and neural networks, were developed several decades ago.</a:t>
            </a:r>
          </a:p>
          <a:p>
            <a:r>
              <a:rPr lang="en-US"/>
              <a:t/>
            </a:r>
          </a:p>
          <a:p>
            <a:r>
              <a:rPr lang="en-US"/>
              <a:t>"AI is only used for complex tasks.” → AI can certainly handle complex tasks, it can also be applied to more mundane and everyday activities. For example, AI is commonly used in email spam filters, voice assistants, personalized recommendations in online shopping, and even in basic predictive text on our smartphones.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Enhancing Efficiency </a:t>
            </a:r>
          </a:p>
          <a:p>
            <a:r>
              <a:rPr lang="en-US"/>
              <a:t/>
            </a:r>
          </a:p>
          <a:p>
            <a:r>
              <a:rPr lang="en-US"/>
              <a:t>AI can automate repetitive tasks, saving staff time and allowing them to focus on high-impact work. </a:t>
            </a:r>
          </a:p>
          <a:p>
            <a:r>
              <a:rPr lang="en-US"/>
              <a:t/>
            </a:r>
          </a:p>
          <a:p>
            <a:r>
              <a:rPr lang="en-US"/>
              <a:t>Examples: </a:t>
            </a:r>
          </a:p>
          <a:p>
            <a:r>
              <a:rPr lang="en-US"/>
              <a:t/>
            </a:r>
          </a:p>
          <a:p>
            <a:r>
              <a:rPr lang="en-US"/>
              <a:t>AI-powered data entry tools (e.g., scanning and categorizing donation receipts). </a:t>
            </a:r>
          </a:p>
          <a:p>
            <a:r>
              <a:rPr lang="en-US"/>
              <a:t/>
            </a:r>
          </a:p>
          <a:p>
            <a:r>
              <a:rPr lang="en-US"/>
              <a:t>Chatbots answering common donor and volunteer inquiries 24/7. </a:t>
            </a:r>
          </a:p>
          <a:p>
            <a:r>
              <a:rPr lang="en-US"/>
              <a:t/>
            </a:r>
          </a:p>
          <a:p>
            <a:r>
              <a:rPr lang="en-US"/>
              <a:t> </a:t>
            </a:r>
          </a:p>
          <a:p>
            <a:r>
              <a:rPr lang="en-US"/>
              <a:t/>
            </a:r>
          </a:p>
          <a:p>
            <a:r>
              <a:rPr lang="en-US"/>
              <a:t>Improving Fundraising &amp; Donor Engagement </a:t>
            </a:r>
          </a:p>
          <a:p>
            <a:r>
              <a:rPr lang="en-US"/>
              <a:t/>
            </a:r>
          </a:p>
          <a:p>
            <a:r>
              <a:rPr lang="en-US"/>
              <a:t>AI helps nonprofits understand donor behavior and personalize outreach. </a:t>
            </a:r>
          </a:p>
          <a:p>
            <a:r>
              <a:rPr lang="en-US"/>
              <a:t/>
            </a:r>
          </a:p>
          <a:p>
            <a:r>
              <a:rPr lang="en-US"/>
              <a:t>Examples: </a:t>
            </a:r>
          </a:p>
          <a:p>
            <a:r>
              <a:rPr lang="en-US"/>
              <a:t/>
            </a:r>
          </a:p>
          <a:p>
            <a:r>
              <a:rPr lang="en-US"/>
              <a:t>Predictive analytics can identify donors likely to give again. </a:t>
            </a:r>
          </a:p>
          <a:p>
            <a:r>
              <a:rPr lang="en-US"/>
              <a:t/>
            </a:r>
          </a:p>
          <a:p>
            <a:r>
              <a:rPr lang="en-US"/>
              <a:t>AI-generated personalized email subject lines increase open rates.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Strengthening Program Impact </a:t>
            </a:r>
          </a:p>
          <a:p>
            <a:r>
              <a:rPr lang="en-US"/>
              <a:t/>
            </a:r>
          </a:p>
          <a:p>
            <a:r>
              <a:rPr lang="en-US"/>
              <a:t>AI helps analyze data from programs to measure effectiveness. </a:t>
            </a:r>
          </a:p>
          <a:p>
            <a:r>
              <a:rPr lang="en-US"/>
              <a:t/>
            </a:r>
          </a:p>
          <a:p>
            <a:r>
              <a:rPr lang="en-US"/>
              <a:t>Examples: </a:t>
            </a:r>
          </a:p>
          <a:p>
            <a:r>
              <a:rPr lang="en-US"/>
              <a:t/>
            </a:r>
          </a:p>
          <a:p>
            <a:r>
              <a:rPr lang="en-US"/>
              <a:t>AI can analyze data </a:t>
            </a:r>
          </a:p>
          <a:p>
            <a:r>
              <a:rPr lang="en-US"/>
              <a:t/>
            </a:r>
          </a:p>
          <a:p>
            <a:r>
              <a:rPr lang="en-US"/>
              <a:t>AI can analyze grant applications for alignment with funding priorities. </a:t>
            </a:r>
          </a:p>
          <a:p>
            <a:r>
              <a:rPr lang="en-US"/>
              <a:t/>
            </a:r>
          </a:p>
          <a:p>
            <a:r>
              <a:rPr lang="en-US"/>
              <a:t> </a:t>
            </a:r>
          </a:p>
          <a:p>
            <a:r>
              <a:rPr lang="en-US"/>
              <a:t/>
            </a:r>
          </a:p>
          <a:p>
            <a:r>
              <a:rPr lang="en-US"/>
              <a:t>Boosting Marketing &amp; Communications </a:t>
            </a:r>
          </a:p>
          <a:p>
            <a:r>
              <a:rPr lang="en-US"/>
              <a:t/>
            </a:r>
          </a:p>
          <a:p>
            <a:r>
              <a:rPr lang="en-US"/>
              <a:t>AI helps create and optimize marketing campaigns. </a:t>
            </a:r>
          </a:p>
          <a:p>
            <a:r>
              <a:rPr lang="en-US"/>
              <a:t/>
            </a:r>
          </a:p>
          <a:p>
            <a:r>
              <a:rPr lang="en-US"/>
              <a:t>Examples: </a:t>
            </a:r>
          </a:p>
          <a:p>
            <a:r>
              <a:rPr lang="en-US"/>
              <a:t/>
            </a:r>
          </a:p>
          <a:p>
            <a:r>
              <a:rPr lang="en-US"/>
              <a:t>AI-powered social media tools (e.g., ChatGPT for content creation, Canva’s AI design assistant). </a:t>
            </a:r>
          </a:p>
          <a:p>
            <a:r>
              <a:rPr lang="en-US"/>
              <a:t/>
            </a:r>
          </a:p>
          <a:p>
            <a:r>
              <a:rPr lang="en-US"/>
              <a:t>AI-generated video subtitles and translations for broader accessibility.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They Use AI: </a:t>
            </a:r>
          </a:p>
          <a:p>
            <a:r>
              <a:rPr lang="en-US"/>
              <a:t>Charity: Water, a nonprofit providing clean drinking water to communities worldwide, uses AI-driven donor engagement tools to personalize communication and improve fundraising. </a:t>
            </a:r>
          </a:p>
          <a:p>
            <a:r>
              <a:rPr lang="en-US"/>
              <a:t/>
            </a:r>
          </a:p>
          <a:p>
            <a:r>
              <a:rPr lang="en-US"/>
              <a:t> </a:t>
            </a:r>
          </a:p>
          <a:p>
            <a:r>
              <a:rPr lang="en-US"/>
              <a:t/>
            </a:r>
          </a:p>
          <a:p>
            <a:r>
              <a:rPr lang="en-US"/>
              <a:t>AI Tool Used: </a:t>
            </a:r>
          </a:p>
          <a:p>
            <a:r>
              <a:rPr lang="en-US"/>
              <a:t/>
            </a:r>
          </a:p>
          <a:p>
            <a:r>
              <a:rPr lang="en-US"/>
              <a:t>Rasa (AI-powered chatbot): Automates responses to common donor questions and provides real-time updates on donation impact. </a:t>
            </a:r>
          </a:p>
          <a:p>
            <a:r>
              <a:rPr lang="en-US"/>
              <a:t/>
            </a:r>
          </a:p>
          <a:p>
            <a:r>
              <a:rPr lang="en-US"/>
              <a:t>AI-driven email campaigns: Uses AI to analyze donor behavior and personalize outreach, increasing engagement and retention. </a:t>
            </a:r>
          </a:p>
          <a:p>
            <a:r>
              <a:rPr lang="en-US"/>
              <a:t/>
            </a:r>
          </a:p>
          <a:p>
            <a:r>
              <a:rPr lang="en-US"/>
              <a:t> </a:t>
            </a:r>
          </a:p>
          <a:p>
            <a:r>
              <a:rPr lang="en-US"/>
              <a:t/>
            </a:r>
          </a:p>
          <a:p>
            <a:r>
              <a:rPr lang="en-US"/>
              <a:t>Impact: </a:t>
            </a:r>
          </a:p>
          <a:p>
            <a:r>
              <a:rPr lang="en-US"/>
              <a:t>✅ AI-powered insights led to higher donor retention rates by sending the right message at the right time. </a:t>
            </a:r>
          </a:p>
          <a:p>
            <a:r>
              <a:rPr lang="en-US"/>
              <a:t>✅ The chatbot reduced staff workload by handling thousands of donor inquiries automatically.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They Use AI: </a:t>
            </a:r>
          </a:p>
          <a:p>
            <a:r>
              <a:rPr lang="en-US"/>
              <a:t>The Trevor Project, a nonprofit supporting LGBTQ+ youth in crisis, uses AI to enhance their 24/7 crisis intervention services and help counselors respond more effectively. </a:t>
            </a:r>
          </a:p>
          <a:p>
            <a:r>
              <a:rPr lang="en-US"/>
              <a:t/>
            </a:r>
          </a:p>
          <a:p>
            <a:r>
              <a:rPr lang="en-US"/>
              <a:t> </a:t>
            </a:r>
          </a:p>
          <a:p>
            <a:r>
              <a:rPr lang="en-US"/>
              <a:t/>
            </a:r>
          </a:p>
          <a:p>
            <a:r>
              <a:rPr lang="en-US"/>
              <a:t>AI Tool Used: </a:t>
            </a:r>
          </a:p>
          <a:p>
            <a:r>
              <a:rPr lang="en-US"/>
              <a:t/>
            </a:r>
          </a:p>
          <a:p>
            <a:r>
              <a:rPr lang="en-US"/>
              <a:t>Riley (AI-powered chatbot &amp; triage system): Uses Natural Language Processing (NLP) to analyze messages from youth reaching out for support and prioritize high-risk cases. </a:t>
            </a:r>
          </a:p>
          <a:p>
            <a:r>
              <a:rPr lang="en-US"/>
              <a:t/>
            </a:r>
          </a:p>
          <a:p>
            <a:r>
              <a:rPr lang="en-US"/>
              <a:t>AI-assisted training: Machine learning helps identify conversation patterns that lead to successful interventions, improving counselor training. </a:t>
            </a:r>
          </a:p>
          <a:p>
            <a:r>
              <a:rPr lang="en-US"/>
              <a:t/>
            </a:r>
          </a:p>
          <a:p>
            <a:r>
              <a:rPr lang="en-US"/>
              <a:t>Impact: </a:t>
            </a:r>
          </a:p>
          <a:p>
            <a:r>
              <a:rPr lang="en-US"/>
              <a:t>✅ AI helps counselors respond faster to high-risk cases, potentially saving more lives. </a:t>
            </a:r>
          </a:p>
          <a:p>
            <a:r>
              <a:rPr lang="en-US"/>
              <a:t>✅ AI insights enhanced training programs, making crisis response more effective.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2.jpeg" Type="http://schemas.openxmlformats.org/officeDocument/2006/relationships/image"/><Relationship Id="rId4" Target="../media/VADxIQct6CE.mp4" Type="http://schemas.openxmlformats.org/officeDocument/2006/relationships/video"/><Relationship Id="rId5" Target="../media/VADxIQct6CE.mp4" Type="http://schemas.microsoft.com/office/2007/relationships/media"/></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463440" y="-547700"/>
            <a:ext cx="19182287" cy="6518563"/>
          </a:xfrm>
          <a:prstGeom prst="rect">
            <a:avLst/>
          </a:prstGeom>
          <a:solidFill>
            <a:srgbClr val="EEC0BF">
              <a:alpha val="73725"/>
            </a:srgbClr>
          </a:solidFill>
        </p:spPr>
      </p:sp>
      <p:sp>
        <p:nvSpPr>
          <p:cNvPr name="TextBox 3" id="3"/>
          <p:cNvSpPr txBox="true"/>
          <p:nvPr/>
        </p:nvSpPr>
        <p:spPr>
          <a:xfrm rot="0">
            <a:off x="10720697" y="962025"/>
            <a:ext cx="6538603" cy="547370"/>
          </a:xfrm>
          <a:prstGeom prst="rect">
            <a:avLst/>
          </a:prstGeom>
        </p:spPr>
        <p:txBody>
          <a:bodyPr anchor="t" rtlCol="false" tIns="0" lIns="0" bIns="0" rIns="0">
            <a:spAutoFit/>
          </a:bodyPr>
          <a:lstStyle/>
          <a:p>
            <a:pPr algn="r">
              <a:lnSpc>
                <a:spcPts val="4480"/>
              </a:lnSpc>
            </a:pPr>
            <a:r>
              <a:rPr lang="en-US" sz="3200" spc="352">
                <a:solidFill>
                  <a:srgbClr val="050707"/>
                </a:solidFill>
                <a:latin typeface="Raleway"/>
                <a:ea typeface="Raleway"/>
                <a:cs typeface="Raleway"/>
                <a:sym typeface="Raleway"/>
              </a:rPr>
              <a:t>JANUARY 31, 2025</a:t>
            </a:r>
          </a:p>
        </p:txBody>
      </p:sp>
      <p:sp>
        <p:nvSpPr>
          <p:cNvPr name="TextBox 4" id="4"/>
          <p:cNvSpPr txBox="true"/>
          <p:nvPr/>
        </p:nvSpPr>
        <p:spPr>
          <a:xfrm rot="0">
            <a:off x="904533" y="790530"/>
            <a:ext cx="11591114" cy="8458332"/>
          </a:xfrm>
          <a:prstGeom prst="rect">
            <a:avLst/>
          </a:prstGeom>
        </p:spPr>
        <p:txBody>
          <a:bodyPr anchor="t" rtlCol="false" tIns="0" lIns="0" bIns="0" rIns="0">
            <a:spAutoFit/>
          </a:bodyPr>
          <a:lstStyle/>
          <a:p>
            <a:pPr algn="l">
              <a:lnSpc>
                <a:spcPts val="13334"/>
              </a:lnSpc>
            </a:pPr>
          </a:p>
          <a:p>
            <a:pPr algn="l">
              <a:lnSpc>
                <a:spcPts val="13334"/>
              </a:lnSpc>
            </a:pPr>
            <a:r>
              <a:rPr lang="en-US" sz="11800" i="true">
                <a:solidFill>
                  <a:srgbClr val="050707"/>
                </a:solidFill>
                <a:latin typeface="Playfair Display Italics"/>
                <a:ea typeface="Playfair Display Italics"/>
                <a:cs typeface="Playfair Display Italics"/>
                <a:sym typeface="Playfair Display Italics"/>
              </a:rPr>
              <a:t>AI for Nonprofits: A Beginner's Guide"</a:t>
            </a:r>
          </a:p>
          <a:p>
            <a:pPr algn="l">
              <a:lnSpc>
                <a:spcPts val="13334"/>
              </a:lnSpc>
            </a:pPr>
          </a:p>
        </p:txBody>
      </p:sp>
      <p:sp>
        <p:nvSpPr>
          <p:cNvPr name="TextBox 5" id="5"/>
          <p:cNvSpPr txBox="true"/>
          <p:nvPr/>
        </p:nvSpPr>
        <p:spPr>
          <a:xfrm rot="0">
            <a:off x="904533" y="9243695"/>
            <a:ext cx="9624704" cy="490855"/>
          </a:xfrm>
          <a:prstGeom prst="rect">
            <a:avLst/>
          </a:prstGeom>
        </p:spPr>
        <p:txBody>
          <a:bodyPr anchor="t" rtlCol="false" tIns="0" lIns="0" bIns="0" rIns="0">
            <a:spAutoFit/>
          </a:bodyPr>
          <a:lstStyle/>
          <a:p>
            <a:pPr algn="l">
              <a:lnSpc>
                <a:spcPts val="3919"/>
              </a:lnSpc>
            </a:pPr>
            <a:r>
              <a:rPr lang="en-US" sz="2800" spc="140">
                <a:solidFill>
                  <a:srgbClr val="050707"/>
                </a:solidFill>
                <a:latin typeface="Raleway"/>
                <a:ea typeface="Raleway"/>
                <a:cs typeface="Raleway"/>
                <a:sym typeface="Raleway"/>
              </a:rPr>
              <a:t>Angela Garcia, A Gift for Teaching</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8700" y="933450"/>
            <a:ext cx="7337676" cy="1070102"/>
          </a:xfrm>
          <a:prstGeom prst="rect">
            <a:avLst/>
          </a:prstGeom>
        </p:spPr>
        <p:txBody>
          <a:bodyPr anchor="t" rtlCol="false" tIns="0" lIns="0" bIns="0" rIns="0">
            <a:spAutoFit/>
          </a:bodyPr>
          <a:lstStyle/>
          <a:p>
            <a:pPr algn="l">
              <a:lnSpc>
                <a:spcPts val="8704"/>
              </a:lnSpc>
            </a:pPr>
            <a:r>
              <a:rPr lang="en-US" sz="6400" i="true" spc="64">
                <a:solidFill>
                  <a:srgbClr val="050707"/>
                </a:solidFill>
                <a:latin typeface="Playfair Display Italics"/>
                <a:ea typeface="Playfair Display Italics"/>
                <a:cs typeface="Playfair Display Italics"/>
                <a:sym typeface="Playfair Display Italics"/>
              </a:rPr>
              <a:t>AI for Impact</a:t>
            </a:r>
          </a:p>
        </p:txBody>
      </p:sp>
      <p:sp>
        <p:nvSpPr>
          <p:cNvPr name="TextBox 3" id="3"/>
          <p:cNvSpPr txBox="true"/>
          <p:nvPr/>
        </p:nvSpPr>
        <p:spPr>
          <a:xfrm rot="0">
            <a:off x="1692630" y="2964380"/>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AI-powered analysis to gauge program effectiveness</a:t>
            </a:r>
          </a:p>
        </p:txBody>
      </p:sp>
      <p:sp>
        <p:nvSpPr>
          <p:cNvPr name="AutoShape 4" id="4"/>
          <p:cNvSpPr/>
          <p:nvPr/>
        </p:nvSpPr>
        <p:spPr>
          <a:xfrm rot="0">
            <a:off x="639888" y="3193779"/>
            <a:ext cx="648863" cy="624524"/>
          </a:xfrm>
          <a:prstGeom prst="rect">
            <a:avLst/>
          </a:prstGeom>
          <a:solidFill>
            <a:srgbClr val="EEC0BF"/>
          </a:solidFill>
        </p:spPr>
      </p:sp>
      <p:sp>
        <p:nvSpPr>
          <p:cNvPr name="TextBox 5" id="5"/>
          <p:cNvSpPr txBox="true"/>
          <p:nvPr/>
        </p:nvSpPr>
        <p:spPr>
          <a:xfrm rot="0">
            <a:off x="1692630" y="4602064"/>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Automat</a:t>
            </a:r>
            <a:r>
              <a:rPr lang="en-US" sz="3500" spc="35">
                <a:solidFill>
                  <a:srgbClr val="050707"/>
                </a:solidFill>
                <a:latin typeface="Raleway"/>
                <a:ea typeface="Raleway"/>
                <a:cs typeface="Raleway"/>
                <a:sym typeface="Raleway"/>
              </a:rPr>
              <a:t>ed report generation for grant applications</a:t>
            </a:r>
          </a:p>
        </p:txBody>
      </p:sp>
      <p:sp>
        <p:nvSpPr>
          <p:cNvPr name="TextBox 6" id="6"/>
          <p:cNvSpPr txBox="true"/>
          <p:nvPr/>
        </p:nvSpPr>
        <p:spPr>
          <a:xfrm rot="0">
            <a:off x="1692630" y="6237189"/>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AI </a:t>
            </a:r>
            <a:r>
              <a:rPr lang="en-US" sz="3500" spc="35">
                <a:solidFill>
                  <a:srgbClr val="050707"/>
                </a:solidFill>
                <a:latin typeface="Raleway"/>
                <a:ea typeface="Raleway"/>
                <a:cs typeface="Raleway"/>
                <a:sym typeface="Raleway"/>
              </a:rPr>
              <a:t>social media tools analyzing engagement trends</a:t>
            </a:r>
          </a:p>
        </p:txBody>
      </p:sp>
      <p:sp>
        <p:nvSpPr>
          <p:cNvPr name="AutoShape 7" id="7"/>
          <p:cNvSpPr/>
          <p:nvPr/>
        </p:nvSpPr>
        <p:spPr>
          <a:xfrm rot="0">
            <a:off x="639888" y="4831463"/>
            <a:ext cx="648863" cy="624524"/>
          </a:xfrm>
          <a:prstGeom prst="rect">
            <a:avLst/>
          </a:prstGeom>
          <a:solidFill>
            <a:srgbClr val="EEC0BF"/>
          </a:solidFill>
        </p:spPr>
      </p:sp>
      <p:sp>
        <p:nvSpPr>
          <p:cNvPr name="AutoShape 8" id="8"/>
          <p:cNvSpPr/>
          <p:nvPr/>
        </p:nvSpPr>
        <p:spPr>
          <a:xfrm rot="0">
            <a:off x="639888" y="6476144"/>
            <a:ext cx="648863" cy="624524"/>
          </a:xfrm>
          <a:prstGeom prst="rect">
            <a:avLst/>
          </a:prstGeom>
          <a:solidFill>
            <a:srgbClr val="EEC0BF"/>
          </a:solidFill>
        </p:spPr>
      </p:sp>
      <p:sp>
        <p:nvSpPr>
          <p:cNvPr name="TextBox 9" id="9"/>
          <p:cNvSpPr txBox="true"/>
          <p:nvPr/>
        </p:nvSpPr>
        <p:spPr>
          <a:xfrm rot="0">
            <a:off x="9269682" y="933450"/>
            <a:ext cx="7337676" cy="1070102"/>
          </a:xfrm>
          <a:prstGeom prst="rect">
            <a:avLst/>
          </a:prstGeom>
        </p:spPr>
        <p:txBody>
          <a:bodyPr anchor="t" rtlCol="false" tIns="0" lIns="0" bIns="0" rIns="0">
            <a:spAutoFit/>
          </a:bodyPr>
          <a:lstStyle/>
          <a:p>
            <a:pPr algn="l">
              <a:lnSpc>
                <a:spcPts val="8704"/>
              </a:lnSpc>
            </a:pPr>
            <a:r>
              <a:rPr lang="en-US" sz="6400" i="true" spc="64">
                <a:solidFill>
                  <a:srgbClr val="050707"/>
                </a:solidFill>
                <a:latin typeface="Playfair Display Italics"/>
                <a:ea typeface="Playfair Display Italics"/>
                <a:cs typeface="Playfair Display Italics"/>
                <a:sym typeface="Playfair Display Italics"/>
              </a:rPr>
              <a:t>AI for Marketing</a:t>
            </a:r>
          </a:p>
        </p:txBody>
      </p:sp>
      <p:sp>
        <p:nvSpPr>
          <p:cNvPr name="TextBox 10" id="10"/>
          <p:cNvSpPr txBox="true"/>
          <p:nvPr/>
        </p:nvSpPr>
        <p:spPr>
          <a:xfrm rot="0">
            <a:off x="9933612" y="2964380"/>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AI-generated captions and blog posts</a:t>
            </a:r>
          </a:p>
        </p:txBody>
      </p:sp>
      <p:sp>
        <p:nvSpPr>
          <p:cNvPr name="AutoShape 11" id="11"/>
          <p:cNvSpPr/>
          <p:nvPr/>
        </p:nvSpPr>
        <p:spPr>
          <a:xfrm rot="0">
            <a:off x="8880870" y="3193779"/>
            <a:ext cx="648863" cy="624524"/>
          </a:xfrm>
          <a:prstGeom prst="rect">
            <a:avLst/>
          </a:prstGeom>
          <a:solidFill>
            <a:srgbClr val="EEC0BF"/>
          </a:solidFill>
        </p:spPr>
      </p:sp>
      <p:sp>
        <p:nvSpPr>
          <p:cNvPr name="TextBox 12" id="12"/>
          <p:cNvSpPr txBox="true"/>
          <p:nvPr/>
        </p:nvSpPr>
        <p:spPr>
          <a:xfrm rot="0">
            <a:off x="9933612" y="4602064"/>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Automat</a:t>
            </a:r>
            <a:r>
              <a:rPr lang="en-US" sz="3500" spc="35">
                <a:solidFill>
                  <a:srgbClr val="050707"/>
                </a:solidFill>
                <a:latin typeface="Raleway"/>
                <a:ea typeface="Raleway"/>
                <a:cs typeface="Raleway"/>
                <a:sym typeface="Raleway"/>
              </a:rPr>
              <a:t>ed video subtitles and translations</a:t>
            </a:r>
          </a:p>
        </p:txBody>
      </p:sp>
      <p:sp>
        <p:nvSpPr>
          <p:cNvPr name="TextBox 13" id="13"/>
          <p:cNvSpPr txBox="true"/>
          <p:nvPr/>
        </p:nvSpPr>
        <p:spPr>
          <a:xfrm rot="0">
            <a:off x="9933612" y="6237189"/>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AI-p</a:t>
            </a:r>
            <a:r>
              <a:rPr lang="en-US" sz="3500" spc="35">
                <a:solidFill>
                  <a:srgbClr val="050707"/>
                </a:solidFill>
                <a:latin typeface="Raleway"/>
                <a:ea typeface="Raleway"/>
                <a:cs typeface="Raleway"/>
                <a:sym typeface="Raleway"/>
              </a:rPr>
              <a:t>owered email subject lines for higher engagement</a:t>
            </a:r>
          </a:p>
        </p:txBody>
      </p:sp>
      <p:sp>
        <p:nvSpPr>
          <p:cNvPr name="AutoShape 14" id="14"/>
          <p:cNvSpPr/>
          <p:nvPr/>
        </p:nvSpPr>
        <p:spPr>
          <a:xfrm rot="0">
            <a:off x="8880870" y="4831463"/>
            <a:ext cx="648863" cy="624524"/>
          </a:xfrm>
          <a:prstGeom prst="rect">
            <a:avLst/>
          </a:prstGeom>
          <a:solidFill>
            <a:srgbClr val="EEC0BF"/>
          </a:solidFill>
        </p:spPr>
      </p:sp>
      <p:sp>
        <p:nvSpPr>
          <p:cNvPr name="AutoShape 15" id="15"/>
          <p:cNvSpPr/>
          <p:nvPr/>
        </p:nvSpPr>
        <p:spPr>
          <a:xfrm rot="0">
            <a:off x="8880870" y="6476144"/>
            <a:ext cx="648863" cy="624524"/>
          </a:xfrm>
          <a:prstGeom prst="rect">
            <a:avLst/>
          </a:prstGeom>
          <a:solidFill>
            <a:srgbClr val="EEC0BF"/>
          </a:solid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476250" y="-381000"/>
            <a:ext cx="19126200" cy="5372100"/>
          </a:xfrm>
          <a:prstGeom prst="rect">
            <a:avLst/>
          </a:prstGeom>
          <a:solidFill>
            <a:srgbClr val="EEC0BF"/>
          </a:solidFill>
        </p:spPr>
      </p:sp>
      <p:grpSp>
        <p:nvGrpSpPr>
          <p:cNvPr name="Group 3" id="3"/>
          <p:cNvGrpSpPr/>
          <p:nvPr/>
        </p:nvGrpSpPr>
        <p:grpSpPr>
          <a:xfrm rot="0">
            <a:off x="9712179" y="3485593"/>
            <a:ext cx="7387478" cy="4323636"/>
            <a:chOff x="0" y="0"/>
            <a:chExt cx="9849971" cy="5764848"/>
          </a:xfrm>
        </p:grpSpPr>
        <p:sp>
          <p:nvSpPr>
            <p:cNvPr name="TextBox 4" id="4"/>
            <p:cNvSpPr txBox="true"/>
            <p:nvPr/>
          </p:nvSpPr>
          <p:spPr>
            <a:xfrm rot="0">
              <a:off x="0" y="0"/>
              <a:ext cx="9849971" cy="1536700"/>
            </a:xfrm>
            <a:prstGeom prst="rect">
              <a:avLst/>
            </a:prstGeom>
          </p:spPr>
          <p:txBody>
            <a:bodyPr anchor="t" rtlCol="false" tIns="0" lIns="0" bIns="0" rIns="0">
              <a:spAutoFit/>
            </a:bodyPr>
            <a:lstStyle/>
            <a:p>
              <a:pPr algn="l">
                <a:lnSpc>
                  <a:spcPts val="9120"/>
                </a:lnSpc>
              </a:pPr>
              <a:r>
                <a:rPr lang="en-US" sz="7600" i="true" spc="76">
                  <a:solidFill>
                    <a:srgbClr val="050707"/>
                  </a:solidFill>
                  <a:latin typeface="Playfair Display Italics"/>
                  <a:ea typeface="Playfair Display Italics"/>
                  <a:cs typeface="Playfair Display Italics"/>
                  <a:sym typeface="Playfair Display Italics"/>
                </a:rPr>
                <a:t>Charity Water</a:t>
              </a:r>
            </a:p>
          </p:txBody>
        </p:sp>
        <p:sp>
          <p:nvSpPr>
            <p:cNvPr name="TextBox 5" id="5"/>
            <p:cNvSpPr txBox="true"/>
            <p:nvPr/>
          </p:nvSpPr>
          <p:spPr>
            <a:xfrm rot="0">
              <a:off x="0" y="2386012"/>
              <a:ext cx="9055612" cy="2076450"/>
            </a:xfrm>
            <a:prstGeom prst="rect">
              <a:avLst/>
            </a:prstGeom>
          </p:spPr>
          <p:txBody>
            <a:bodyPr anchor="t" rtlCol="false" tIns="0" lIns="0" bIns="0" rIns="0">
              <a:spAutoFit/>
            </a:bodyPr>
            <a:lstStyle/>
            <a:p>
              <a:pPr algn="l">
                <a:lnSpc>
                  <a:spcPts val="4079"/>
                </a:lnSpc>
              </a:pPr>
              <a:r>
                <a:rPr lang="en-US" b="true" sz="3400" spc="238">
                  <a:solidFill>
                    <a:srgbClr val="EEC0BF"/>
                  </a:solidFill>
                  <a:latin typeface="Raleway Bold"/>
                  <a:ea typeface="Raleway Bold"/>
                  <a:cs typeface="Raleway Bold"/>
                  <a:sym typeface="Raleway Bold"/>
                </a:rPr>
                <a:t>A NONPROFIT PROVIDING CLEAN DRINKING WATER TO COMMUNITIES WORLDWIDE</a:t>
              </a:r>
            </a:p>
          </p:txBody>
        </p:sp>
        <p:sp>
          <p:nvSpPr>
            <p:cNvPr name="TextBox 6" id="6"/>
            <p:cNvSpPr txBox="true"/>
            <p:nvPr/>
          </p:nvSpPr>
          <p:spPr>
            <a:xfrm rot="0">
              <a:off x="0" y="5100638"/>
              <a:ext cx="9055612" cy="664210"/>
            </a:xfrm>
            <a:prstGeom prst="rect">
              <a:avLst/>
            </a:prstGeom>
          </p:spPr>
          <p:txBody>
            <a:bodyPr anchor="t" rtlCol="false" tIns="0" lIns="0" bIns="0" rIns="0">
              <a:spAutoFit/>
            </a:bodyPr>
            <a:lstStyle/>
            <a:p>
              <a:pPr algn="l">
                <a:lnSpc>
                  <a:spcPts val="4200"/>
                </a:lnSpc>
              </a:pPr>
            </a:p>
          </p:txBody>
        </p:sp>
      </p:grpSp>
      <p:sp>
        <p:nvSpPr>
          <p:cNvPr name="Freeform 7" id="7"/>
          <p:cNvSpPr/>
          <p:nvPr/>
        </p:nvSpPr>
        <p:spPr>
          <a:xfrm flipH="false" flipV="false" rot="0">
            <a:off x="1708373" y="2106926"/>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476250" y="-381000"/>
            <a:ext cx="19126200" cy="5372100"/>
          </a:xfrm>
          <a:prstGeom prst="rect">
            <a:avLst/>
          </a:prstGeom>
          <a:solidFill>
            <a:srgbClr val="EEC0BF"/>
          </a:solidFill>
        </p:spPr>
      </p:sp>
      <p:sp>
        <p:nvSpPr>
          <p:cNvPr name="Freeform 3" id="3"/>
          <p:cNvSpPr/>
          <p:nvPr/>
        </p:nvSpPr>
        <p:spPr>
          <a:xfrm flipH="false" flipV="false" rot="0">
            <a:off x="1974444" y="1812621"/>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3"/>
            <a:stretch>
              <a:fillRect l="0" t="0" r="0" b="0"/>
            </a:stretch>
          </a:blipFill>
        </p:spPr>
      </p:sp>
      <p:grpSp>
        <p:nvGrpSpPr>
          <p:cNvPr name="Group 4" id="4"/>
          <p:cNvGrpSpPr/>
          <p:nvPr/>
        </p:nvGrpSpPr>
        <p:grpSpPr>
          <a:xfrm rot="0">
            <a:off x="9712179" y="3742768"/>
            <a:ext cx="7387478" cy="3809286"/>
            <a:chOff x="0" y="0"/>
            <a:chExt cx="9849971" cy="5079048"/>
          </a:xfrm>
        </p:grpSpPr>
        <p:sp>
          <p:nvSpPr>
            <p:cNvPr name="TextBox 5" id="5"/>
            <p:cNvSpPr txBox="true"/>
            <p:nvPr/>
          </p:nvSpPr>
          <p:spPr>
            <a:xfrm rot="0">
              <a:off x="0" y="0"/>
              <a:ext cx="9849971" cy="1536700"/>
            </a:xfrm>
            <a:prstGeom prst="rect">
              <a:avLst/>
            </a:prstGeom>
          </p:spPr>
          <p:txBody>
            <a:bodyPr anchor="t" rtlCol="false" tIns="0" lIns="0" bIns="0" rIns="0">
              <a:spAutoFit/>
            </a:bodyPr>
            <a:lstStyle/>
            <a:p>
              <a:pPr algn="l">
                <a:lnSpc>
                  <a:spcPts val="9120"/>
                </a:lnSpc>
              </a:pPr>
              <a:r>
                <a:rPr lang="en-US" sz="7600" i="true" spc="76">
                  <a:solidFill>
                    <a:srgbClr val="050707"/>
                  </a:solidFill>
                  <a:latin typeface="Playfair Display Italics"/>
                  <a:ea typeface="Playfair Display Italics"/>
                  <a:cs typeface="Playfair Display Italics"/>
                  <a:sym typeface="Playfair Display Italics"/>
                </a:rPr>
                <a:t>Trevor Project</a:t>
              </a:r>
            </a:p>
          </p:txBody>
        </p:sp>
        <p:sp>
          <p:nvSpPr>
            <p:cNvPr name="TextBox 6" id="6"/>
            <p:cNvSpPr txBox="true"/>
            <p:nvPr/>
          </p:nvSpPr>
          <p:spPr>
            <a:xfrm rot="0">
              <a:off x="0" y="2386013"/>
              <a:ext cx="9055612" cy="1390650"/>
            </a:xfrm>
            <a:prstGeom prst="rect">
              <a:avLst/>
            </a:prstGeom>
          </p:spPr>
          <p:txBody>
            <a:bodyPr anchor="t" rtlCol="false" tIns="0" lIns="0" bIns="0" rIns="0">
              <a:spAutoFit/>
            </a:bodyPr>
            <a:lstStyle/>
            <a:p>
              <a:pPr algn="l">
                <a:lnSpc>
                  <a:spcPts val="4079"/>
                </a:lnSpc>
              </a:pPr>
              <a:r>
                <a:rPr lang="en-US" b="true" sz="3400" spc="238">
                  <a:solidFill>
                    <a:srgbClr val="EEC0BF"/>
                  </a:solidFill>
                  <a:latin typeface="Raleway Bold"/>
                  <a:ea typeface="Raleway Bold"/>
                  <a:cs typeface="Raleway Bold"/>
                  <a:sym typeface="Raleway Bold"/>
                </a:rPr>
                <a:t>A NONPROFIT SUPPORTING LGBTQ+ YOUTH IN CRISIS</a:t>
              </a:r>
            </a:p>
          </p:txBody>
        </p:sp>
        <p:sp>
          <p:nvSpPr>
            <p:cNvPr name="TextBox 7" id="7"/>
            <p:cNvSpPr txBox="true"/>
            <p:nvPr/>
          </p:nvSpPr>
          <p:spPr>
            <a:xfrm rot="0">
              <a:off x="0" y="4414838"/>
              <a:ext cx="9055612" cy="664210"/>
            </a:xfrm>
            <a:prstGeom prst="rect">
              <a:avLst/>
            </a:prstGeom>
          </p:spPr>
          <p:txBody>
            <a:bodyPr anchor="t" rtlCol="false" tIns="0" lIns="0" bIns="0" rIns="0">
              <a:spAutoFit/>
            </a:bodyPr>
            <a:lstStyle/>
            <a:p>
              <a:pPr algn="l">
                <a:lnSpc>
                  <a:spcPts val="4200"/>
                </a:lnSpc>
              </a:pPr>
            </a:p>
          </p:txBody>
        </p:sp>
      </p:gr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90546" y="1333500"/>
            <a:ext cx="14106909" cy="1152525"/>
          </a:xfrm>
          <a:prstGeom prst="rect">
            <a:avLst/>
          </a:prstGeom>
        </p:spPr>
        <p:txBody>
          <a:bodyPr anchor="t" rtlCol="false" tIns="0" lIns="0" bIns="0" rIns="0">
            <a:spAutoFit/>
          </a:bodyPr>
          <a:lstStyle/>
          <a:p>
            <a:pPr algn="ctr">
              <a:lnSpc>
                <a:spcPts val="9120"/>
              </a:lnSpc>
            </a:pPr>
            <a:r>
              <a:rPr lang="en-US" sz="7600" i="true" spc="76">
                <a:solidFill>
                  <a:srgbClr val="050707"/>
                </a:solidFill>
                <a:latin typeface="Playfair Display Italics"/>
                <a:ea typeface="Playfair Display Italics"/>
                <a:cs typeface="Playfair Display Italics"/>
                <a:sym typeface="Playfair Display Italics"/>
              </a:rPr>
              <a:t>Getting Started</a:t>
            </a:r>
          </a:p>
        </p:txBody>
      </p:sp>
      <p:sp>
        <p:nvSpPr>
          <p:cNvPr name="AutoShape 3" id="3"/>
          <p:cNvSpPr/>
          <p:nvPr/>
        </p:nvSpPr>
        <p:spPr>
          <a:xfrm rot="0">
            <a:off x="1028700" y="3956986"/>
            <a:ext cx="16230600" cy="38100"/>
          </a:xfrm>
          <a:prstGeom prst="rect">
            <a:avLst/>
          </a:prstGeom>
          <a:solidFill>
            <a:srgbClr val="050707"/>
          </a:solidFill>
        </p:spPr>
      </p:sp>
      <p:grpSp>
        <p:nvGrpSpPr>
          <p:cNvPr name="Group 4" id="4"/>
          <p:cNvGrpSpPr/>
          <p:nvPr/>
        </p:nvGrpSpPr>
        <p:grpSpPr>
          <a:xfrm rot="0">
            <a:off x="1923844" y="4966636"/>
            <a:ext cx="5039109" cy="3465961"/>
            <a:chOff x="0" y="0"/>
            <a:chExt cx="6718812" cy="4621282"/>
          </a:xfrm>
        </p:grpSpPr>
        <p:sp>
          <p:nvSpPr>
            <p:cNvPr name="TextBox 5" id="5"/>
            <p:cNvSpPr txBox="true"/>
            <p:nvPr/>
          </p:nvSpPr>
          <p:spPr>
            <a:xfrm rot="0">
              <a:off x="0" y="994585"/>
              <a:ext cx="6718812" cy="3626697"/>
            </a:xfrm>
            <a:prstGeom prst="rect">
              <a:avLst/>
            </a:prstGeom>
          </p:spPr>
          <p:txBody>
            <a:bodyPr anchor="t" rtlCol="false" tIns="0" lIns="0" bIns="0" rIns="0">
              <a:spAutoFit/>
            </a:bodyPr>
            <a:lstStyle/>
            <a:p>
              <a:pPr algn="l" marL="561341" indent="-280670" lvl="1">
                <a:lnSpc>
                  <a:spcPts val="3640"/>
                </a:lnSpc>
                <a:buFont typeface="Arial"/>
                <a:buChar char="•"/>
              </a:pPr>
              <a:r>
                <a:rPr lang="en-US" sz="2600" spc="26">
                  <a:solidFill>
                    <a:srgbClr val="050707"/>
                  </a:solidFill>
                  <a:latin typeface="Raleway"/>
                  <a:ea typeface="Raleway"/>
                  <a:cs typeface="Raleway"/>
                  <a:sym typeface="Raleway"/>
                </a:rPr>
                <a:t>Id</a:t>
              </a:r>
              <a:r>
                <a:rPr lang="en-US" sz="2600" spc="26">
                  <a:solidFill>
                    <a:srgbClr val="050707"/>
                  </a:solidFill>
                  <a:latin typeface="Raleway"/>
                  <a:ea typeface="Raleway"/>
                  <a:cs typeface="Raleway"/>
                  <a:sym typeface="Raleway"/>
                </a:rPr>
                <a:t>entify your biggest pain point</a:t>
              </a:r>
            </a:p>
            <a:p>
              <a:pPr algn="l" marL="561341" indent="-280670" lvl="1">
                <a:lnSpc>
                  <a:spcPts val="3640"/>
                </a:lnSpc>
                <a:buFont typeface="Arial"/>
                <a:buChar char="•"/>
              </a:pPr>
              <a:r>
                <a:rPr lang="en-US" sz="2600" spc="26">
                  <a:solidFill>
                    <a:srgbClr val="050707"/>
                  </a:solidFill>
                  <a:latin typeface="Raleway"/>
                  <a:ea typeface="Raleway"/>
                  <a:cs typeface="Raleway"/>
                  <a:sym typeface="Raleway"/>
                </a:rPr>
                <a:t>Start small with an easy-to-use AI tool</a:t>
              </a:r>
            </a:p>
            <a:p>
              <a:pPr algn="l" marL="561340" indent="-280670" lvl="1">
                <a:lnSpc>
                  <a:spcPts val="3640"/>
                </a:lnSpc>
                <a:buFont typeface="Arial"/>
                <a:buChar char="•"/>
              </a:pPr>
              <a:r>
                <a:rPr lang="en-US" sz="2600" spc="26">
                  <a:solidFill>
                    <a:srgbClr val="050707"/>
                  </a:solidFill>
                  <a:latin typeface="Raleway"/>
                  <a:ea typeface="Raleway"/>
                  <a:cs typeface="Raleway"/>
                  <a:sym typeface="Raleway"/>
                </a:rPr>
                <a:t>Test &amp; refine before scaling </a:t>
              </a:r>
            </a:p>
            <a:p>
              <a:pPr algn="l">
                <a:lnSpc>
                  <a:spcPts val="3640"/>
                </a:lnSpc>
              </a:pPr>
            </a:p>
          </p:txBody>
        </p:sp>
        <p:sp>
          <p:nvSpPr>
            <p:cNvPr name="TextBox 6" id="6"/>
            <p:cNvSpPr txBox="true"/>
            <p:nvPr/>
          </p:nvSpPr>
          <p:spPr>
            <a:xfrm rot="0">
              <a:off x="0" y="-66675"/>
              <a:ext cx="6718812" cy="707602"/>
            </a:xfrm>
            <a:prstGeom prst="rect">
              <a:avLst/>
            </a:prstGeom>
          </p:spPr>
          <p:txBody>
            <a:bodyPr anchor="t" rtlCol="false" tIns="0" lIns="0" bIns="0" rIns="0">
              <a:spAutoFit/>
            </a:bodyPr>
            <a:lstStyle/>
            <a:p>
              <a:pPr algn="ctr">
                <a:lnSpc>
                  <a:spcPts val="4480"/>
                </a:lnSpc>
              </a:pPr>
              <a:r>
                <a:rPr lang="en-US" sz="3200" spc="192">
                  <a:solidFill>
                    <a:srgbClr val="050707"/>
                  </a:solidFill>
                  <a:latin typeface="Raleway"/>
                  <a:ea typeface="Raleway"/>
                  <a:cs typeface="Raleway"/>
                  <a:sym typeface="Raleway"/>
                </a:rPr>
                <a:t>Solution for your Needs</a:t>
              </a:r>
            </a:p>
          </p:txBody>
        </p:sp>
      </p:grpSp>
      <p:sp>
        <p:nvSpPr>
          <p:cNvPr name="AutoShape 7" id="7"/>
          <p:cNvSpPr/>
          <p:nvPr/>
        </p:nvSpPr>
        <p:spPr>
          <a:xfrm rot="0">
            <a:off x="3281349" y="3785536"/>
            <a:ext cx="2324100" cy="381000"/>
          </a:xfrm>
          <a:prstGeom prst="rect">
            <a:avLst/>
          </a:prstGeom>
          <a:solidFill>
            <a:srgbClr val="EEC0BF"/>
          </a:solidFill>
        </p:spPr>
      </p:sp>
      <p:grpSp>
        <p:nvGrpSpPr>
          <p:cNvPr name="Group 8" id="8"/>
          <p:cNvGrpSpPr/>
          <p:nvPr/>
        </p:nvGrpSpPr>
        <p:grpSpPr>
          <a:xfrm rot="0">
            <a:off x="10925309" y="4966636"/>
            <a:ext cx="5039109" cy="3465961"/>
            <a:chOff x="0" y="0"/>
            <a:chExt cx="6718812" cy="4621282"/>
          </a:xfrm>
        </p:grpSpPr>
        <p:sp>
          <p:nvSpPr>
            <p:cNvPr name="TextBox 9" id="9"/>
            <p:cNvSpPr txBox="true"/>
            <p:nvPr/>
          </p:nvSpPr>
          <p:spPr>
            <a:xfrm rot="0">
              <a:off x="0" y="994585"/>
              <a:ext cx="6718812" cy="3626697"/>
            </a:xfrm>
            <a:prstGeom prst="rect">
              <a:avLst/>
            </a:prstGeom>
          </p:spPr>
          <p:txBody>
            <a:bodyPr anchor="t" rtlCol="false" tIns="0" lIns="0" bIns="0" rIns="0">
              <a:spAutoFit/>
            </a:bodyPr>
            <a:lstStyle/>
            <a:p>
              <a:pPr algn="l" marL="561341" indent="-280670" lvl="1">
                <a:lnSpc>
                  <a:spcPts val="3640"/>
                </a:lnSpc>
                <a:buFont typeface="Arial"/>
                <a:buChar char="•"/>
              </a:pPr>
              <a:r>
                <a:rPr lang="en-US" sz="2600" spc="26">
                  <a:solidFill>
                    <a:srgbClr val="050707"/>
                  </a:solidFill>
                  <a:latin typeface="Raleway"/>
                  <a:ea typeface="Raleway"/>
                  <a:cs typeface="Raleway"/>
                  <a:sym typeface="Raleway"/>
                </a:rPr>
                <a:t>Da</a:t>
              </a:r>
              <a:r>
                <a:rPr lang="en-US" sz="2600" spc="26">
                  <a:solidFill>
                    <a:srgbClr val="050707"/>
                  </a:solidFill>
                  <a:latin typeface="Raleway"/>
                  <a:ea typeface="Raleway"/>
                  <a:cs typeface="Raleway"/>
                  <a:sym typeface="Raleway"/>
                </a:rPr>
                <a:t>ta privacy &amp; security compliance</a:t>
              </a:r>
            </a:p>
            <a:p>
              <a:pPr algn="l" marL="561341" indent="-280670" lvl="1">
                <a:lnSpc>
                  <a:spcPts val="3640"/>
                </a:lnSpc>
                <a:buFont typeface="Arial"/>
                <a:buChar char="•"/>
              </a:pPr>
              <a:r>
                <a:rPr lang="en-US" sz="2600" spc="26">
                  <a:solidFill>
                    <a:srgbClr val="050707"/>
                  </a:solidFill>
                  <a:latin typeface="Raleway"/>
                  <a:ea typeface="Raleway"/>
                  <a:cs typeface="Raleway"/>
                  <a:sym typeface="Raleway"/>
                </a:rPr>
                <a:t>Avoiding AI bias in decision-making</a:t>
              </a:r>
            </a:p>
            <a:p>
              <a:pPr algn="l" marL="561340" indent="-280670" lvl="1">
                <a:lnSpc>
                  <a:spcPts val="3640"/>
                </a:lnSpc>
                <a:buFont typeface="Arial"/>
                <a:buChar char="•"/>
              </a:pPr>
              <a:r>
                <a:rPr lang="en-US" sz="2600" spc="26">
                  <a:solidFill>
                    <a:srgbClr val="050707"/>
                  </a:solidFill>
                  <a:latin typeface="Raleway"/>
                  <a:ea typeface="Raleway"/>
                  <a:cs typeface="Raleway"/>
                  <a:sym typeface="Raleway"/>
                </a:rPr>
                <a:t>Transparency with stakeholders</a:t>
              </a:r>
            </a:p>
          </p:txBody>
        </p:sp>
        <p:sp>
          <p:nvSpPr>
            <p:cNvPr name="TextBox 10" id="10"/>
            <p:cNvSpPr txBox="true"/>
            <p:nvPr/>
          </p:nvSpPr>
          <p:spPr>
            <a:xfrm rot="0">
              <a:off x="0" y="-66675"/>
              <a:ext cx="6718812" cy="707602"/>
            </a:xfrm>
            <a:prstGeom prst="rect">
              <a:avLst/>
            </a:prstGeom>
          </p:spPr>
          <p:txBody>
            <a:bodyPr anchor="t" rtlCol="false" tIns="0" lIns="0" bIns="0" rIns="0">
              <a:spAutoFit/>
            </a:bodyPr>
            <a:lstStyle/>
            <a:p>
              <a:pPr algn="ctr">
                <a:lnSpc>
                  <a:spcPts val="4480"/>
                </a:lnSpc>
              </a:pPr>
              <a:r>
                <a:rPr lang="en-US" sz="3200" spc="192">
                  <a:solidFill>
                    <a:srgbClr val="050707"/>
                  </a:solidFill>
                  <a:latin typeface="Raleway"/>
                  <a:ea typeface="Raleway"/>
                  <a:cs typeface="Raleway"/>
                  <a:sym typeface="Raleway"/>
                </a:rPr>
                <a:t>Best Practices &amp; Ethics</a:t>
              </a:r>
            </a:p>
          </p:txBody>
        </p:sp>
      </p:grpSp>
      <p:sp>
        <p:nvSpPr>
          <p:cNvPr name="AutoShape 11" id="11"/>
          <p:cNvSpPr/>
          <p:nvPr/>
        </p:nvSpPr>
        <p:spPr>
          <a:xfrm rot="0">
            <a:off x="12282813" y="3785536"/>
            <a:ext cx="2324100" cy="381000"/>
          </a:xfrm>
          <a:prstGeom prst="rect">
            <a:avLst/>
          </a:prstGeom>
          <a:solidFill>
            <a:srgbClr val="EEC0BF"/>
          </a:solid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4"/>
            <p:extLst>
              <p:ext uri="{DAA4B4D4-6D71-4841-9C94-3DE7FCFB9230}">
                <p14:media xmlns:p14="http://schemas.microsoft.com/office/powerpoint/2010/main" r:embed="rId5">
                  <p14:trim st="4747.0000" end="5868.4545"/>
                </p14:media>
              </p:ext>
            </p:extLst>
          </p:nvPr>
        </p:nvPicPr>
        <p:blipFill>
          <a:blip r:embed="rId3"/>
          <a:srcRect l="0" t="0" r="0" b="0"/>
          <a:stretch>
            <a:fillRect/>
          </a:stretch>
        </p:blipFill>
        <p:spPr>
          <a:xfrm flipH="false" flipV="false">
            <a:off x="0" y="0"/>
            <a:ext cx="18288000" cy="10287000"/>
          </a:xfrm>
          <a:prstGeom prst="rect">
            <a:avLst/>
          </a:prstGeom>
        </p:spPr>
      </p:pic>
      <p:grpSp>
        <p:nvGrpSpPr>
          <p:cNvPr name="Group 3" id="3"/>
          <p:cNvGrpSpPr/>
          <p:nvPr/>
        </p:nvGrpSpPr>
        <p:grpSpPr>
          <a:xfrm rot="0">
            <a:off x="-2705100" y="5974079"/>
            <a:ext cx="11201400" cy="3284221"/>
            <a:chOff x="0" y="0"/>
            <a:chExt cx="14935200" cy="4378961"/>
          </a:xfrm>
        </p:grpSpPr>
        <p:sp>
          <p:nvSpPr>
            <p:cNvPr name="AutoShape 4" id="4"/>
            <p:cNvSpPr/>
            <p:nvPr/>
          </p:nvSpPr>
          <p:spPr>
            <a:xfrm rot="0">
              <a:off x="0" y="0"/>
              <a:ext cx="14935200" cy="4378961"/>
            </a:xfrm>
            <a:prstGeom prst="rect">
              <a:avLst/>
            </a:prstGeom>
            <a:solidFill>
              <a:srgbClr val="EEC0BF"/>
            </a:solidFill>
          </p:spPr>
        </p:sp>
        <p:sp>
          <p:nvSpPr>
            <p:cNvPr name="TextBox 5" id="5"/>
            <p:cNvSpPr txBox="true"/>
            <p:nvPr/>
          </p:nvSpPr>
          <p:spPr>
            <a:xfrm rot="0">
              <a:off x="4978400" y="1141095"/>
              <a:ext cx="8344412" cy="1972946"/>
            </a:xfrm>
            <a:prstGeom prst="rect">
              <a:avLst/>
            </a:prstGeom>
          </p:spPr>
          <p:txBody>
            <a:bodyPr anchor="t" rtlCol="false" tIns="0" lIns="0" bIns="0" rIns="0">
              <a:spAutoFit/>
            </a:bodyPr>
            <a:lstStyle/>
            <a:p>
              <a:pPr algn="l">
                <a:lnSpc>
                  <a:spcPts val="6149"/>
                </a:lnSpc>
              </a:pPr>
              <a:r>
                <a:rPr lang="en-US" sz="4099" spc="40" b="true">
                  <a:solidFill>
                    <a:srgbClr val="FFFFFF"/>
                  </a:solidFill>
                  <a:latin typeface="Raleway Bold"/>
                  <a:ea typeface="Raleway Bold"/>
                  <a:cs typeface="Raleway Bold"/>
                  <a:sym typeface="Raleway Bold"/>
                </a:rPr>
                <a:t>What takes up most of your time?</a:t>
              </a:r>
            </a:p>
          </p:txBody>
        </p:sp>
      </p:gr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28700" y="1028700"/>
            <a:ext cx="6400800" cy="7200900"/>
          </a:xfrm>
          <a:prstGeom prst="rect">
            <a:avLst/>
          </a:prstGeom>
          <a:solidFill>
            <a:srgbClr val="EEC0BF"/>
          </a:solidFill>
        </p:spPr>
      </p:sp>
      <p:sp>
        <p:nvSpPr>
          <p:cNvPr name="Freeform 3" id="3"/>
          <p:cNvSpPr/>
          <p:nvPr/>
        </p:nvSpPr>
        <p:spPr>
          <a:xfrm flipH="false" flipV="false" rot="0">
            <a:off x="1613056" y="1771981"/>
            <a:ext cx="6799321" cy="7486319"/>
          </a:xfrm>
          <a:custGeom>
            <a:avLst/>
            <a:gdLst/>
            <a:ahLst/>
            <a:cxnLst/>
            <a:rect r="r" b="b" t="t" l="l"/>
            <a:pathLst>
              <a:path h="7486319" w="6799321">
                <a:moveTo>
                  <a:pt x="0" y="0"/>
                </a:moveTo>
                <a:lnTo>
                  <a:pt x="6799321" y="0"/>
                </a:lnTo>
                <a:lnTo>
                  <a:pt x="6799321" y="7486319"/>
                </a:lnTo>
                <a:lnTo>
                  <a:pt x="0" y="7486319"/>
                </a:lnTo>
                <a:lnTo>
                  <a:pt x="0" y="0"/>
                </a:lnTo>
                <a:close/>
              </a:path>
            </a:pathLst>
          </a:custGeom>
          <a:blipFill>
            <a:blip r:embed="rId3"/>
            <a:stretch>
              <a:fillRect l="-32474" t="0" r="-32474" b="0"/>
            </a:stretch>
          </a:blipFill>
        </p:spPr>
      </p:sp>
      <p:sp>
        <p:nvSpPr>
          <p:cNvPr name="TextBox 4" id="4"/>
          <p:cNvSpPr txBox="true"/>
          <p:nvPr/>
        </p:nvSpPr>
        <p:spPr>
          <a:xfrm rot="0">
            <a:off x="9871822" y="1897618"/>
            <a:ext cx="7387478" cy="1000125"/>
          </a:xfrm>
          <a:prstGeom prst="rect">
            <a:avLst/>
          </a:prstGeom>
        </p:spPr>
        <p:txBody>
          <a:bodyPr anchor="t" rtlCol="false" tIns="0" lIns="0" bIns="0" rIns="0">
            <a:spAutoFit/>
          </a:bodyPr>
          <a:lstStyle/>
          <a:p>
            <a:pPr algn="l">
              <a:lnSpc>
                <a:spcPts val="7920"/>
              </a:lnSpc>
            </a:pPr>
            <a:r>
              <a:rPr lang="en-US" sz="6600" i="true">
                <a:solidFill>
                  <a:srgbClr val="050707"/>
                </a:solidFill>
                <a:latin typeface="Playfair Display Italics"/>
                <a:ea typeface="Playfair Display Italics"/>
                <a:cs typeface="Playfair Display Italics"/>
                <a:sym typeface="Playfair Display Italics"/>
              </a:rPr>
              <a:t>Take your first step!</a:t>
            </a:r>
          </a:p>
        </p:txBody>
      </p:sp>
      <p:sp>
        <p:nvSpPr>
          <p:cNvPr name="TextBox 5" id="5"/>
          <p:cNvSpPr txBox="true"/>
          <p:nvPr/>
        </p:nvSpPr>
        <p:spPr>
          <a:xfrm rot="0">
            <a:off x="9871822" y="3758730"/>
            <a:ext cx="6791709" cy="3141345"/>
          </a:xfrm>
          <a:prstGeom prst="rect">
            <a:avLst/>
          </a:prstGeom>
        </p:spPr>
        <p:txBody>
          <a:bodyPr anchor="t" rtlCol="false" tIns="0" lIns="0" bIns="0" rIns="0">
            <a:spAutoFit/>
          </a:bodyPr>
          <a:lstStyle/>
          <a:p>
            <a:pPr algn="l">
              <a:lnSpc>
                <a:spcPts val="4199"/>
              </a:lnSpc>
            </a:pPr>
            <a:r>
              <a:rPr lang="en-US" sz="2799" spc="27">
                <a:solidFill>
                  <a:srgbClr val="050707"/>
                </a:solidFill>
                <a:latin typeface="Raleway"/>
                <a:ea typeface="Raleway"/>
                <a:cs typeface="Raleway"/>
                <a:sym typeface="Raleway"/>
              </a:rPr>
              <a:t>✅ Choose one AI tool to test this month</a:t>
            </a:r>
          </a:p>
          <a:p>
            <a:pPr algn="l">
              <a:lnSpc>
                <a:spcPts val="4199"/>
              </a:lnSpc>
            </a:pPr>
          </a:p>
          <a:p>
            <a:pPr algn="l">
              <a:lnSpc>
                <a:spcPts val="4199"/>
              </a:lnSpc>
            </a:pPr>
            <a:r>
              <a:rPr lang="en-US" sz="2799" spc="27">
                <a:solidFill>
                  <a:srgbClr val="050707"/>
                </a:solidFill>
                <a:latin typeface="Raleway"/>
                <a:ea typeface="Raleway"/>
                <a:cs typeface="Raleway"/>
                <a:sym typeface="Raleway"/>
              </a:rPr>
              <a:t>✅ Train your team on AI basics</a:t>
            </a:r>
          </a:p>
          <a:p>
            <a:pPr algn="l">
              <a:lnSpc>
                <a:spcPts val="4199"/>
              </a:lnSpc>
            </a:pPr>
          </a:p>
          <a:p>
            <a:pPr algn="l">
              <a:lnSpc>
                <a:spcPts val="4200"/>
              </a:lnSpc>
            </a:pPr>
            <a:r>
              <a:rPr lang="en-US" sz="2800" spc="28">
                <a:solidFill>
                  <a:srgbClr val="050707"/>
                </a:solidFill>
                <a:latin typeface="Raleway"/>
                <a:ea typeface="Raleway"/>
                <a:cs typeface="Raleway"/>
                <a:sym typeface="Raleway"/>
              </a:rPr>
              <a:t>✅ Keep learning &amp; exploring AI for impact</a:t>
            </a:r>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9200001" y="6407837"/>
            <a:ext cx="7685099" cy="2850463"/>
            <a:chOff x="0" y="0"/>
            <a:chExt cx="20971950" cy="7778659"/>
          </a:xfrm>
        </p:grpSpPr>
        <p:sp>
          <p:nvSpPr>
            <p:cNvPr name="Freeform 3" id="3"/>
            <p:cNvSpPr/>
            <p:nvPr/>
          </p:nvSpPr>
          <p:spPr>
            <a:xfrm flipH="false" flipV="false" rot="0">
              <a:off x="0" y="0"/>
              <a:ext cx="20971949" cy="7778659"/>
            </a:xfrm>
            <a:custGeom>
              <a:avLst/>
              <a:gdLst/>
              <a:ahLst/>
              <a:cxnLst/>
              <a:rect r="r" b="b" t="t" l="l"/>
              <a:pathLst>
                <a:path h="7778659" w="20971949">
                  <a:moveTo>
                    <a:pt x="0" y="0"/>
                  </a:moveTo>
                  <a:lnTo>
                    <a:pt x="0" y="7778659"/>
                  </a:lnTo>
                  <a:lnTo>
                    <a:pt x="20971949" y="7778659"/>
                  </a:lnTo>
                  <a:lnTo>
                    <a:pt x="20971949" y="0"/>
                  </a:lnTo>
                  <a:lnTo>
                    <a:pt x="0" y="0"/>
                  </a:lnTo>
                  <a:close/>
                  <a:moveTo>
                    <a:pt x="20910990" y="7717699"/>
                  </a:moveTo>
                  <a:lnTo>
                    <a:pt x="59690" y="7717699"/>
                  </a:lnTo>
                  <a:lnTo>
                    <a:pt x="59690" y="59690"/>
                  </a:lnTo>
                  <a:lnTo>
                    <a:pt x="20910990" y="59690"/>
                  </a:lnTo>
                  <a:lnTo>
                    <a:pt x="20910990" y="7717699"/>
                  </a:lnTo>
                  <a:close/>
                </a:path>
              </a:pathLst>
            </a:custGeom>
            <a:solidFill>
              <a:srgbClr val="EEC0BF"/>
            </a:solidFill>
          </p:spPr>
        </p:sp>
      </p:grpSp>
      <p:grpSp>
        <p:nvGrpSpPr>
          <p:cNvPr name="Group 4" id="4"/>
          <p:cNvGrpSpPr/>
          <p:nvPr/>
        </p:nvGrpSpPr>
        <p:grpSpPr>
          <a:xfrm rot="0">
            <a:off x="1028700" y="3077930"/>
            <a:ext cx="7685099" cy="2850463"/>
            <a:chOff x="0" y="0"/>
            <a:chExt cx="20971950" cy="7778659"/>
          </a:xfrm>
        </p:grpSpPr>
        <p:sp>
          <p:nvSpPr>
            <p:cNvPr name="Freeform 5" id="5"/>
            <p:cNvSpPr/>
            <p:nvPr/>
          </p:nvSpPr>
          <p:spPr>
            <a:xfrm flipH="false" flipV="false" rot="0">
              <a:off x="0" y="0"/>
              <a:ext cx="20971949" cy="7778659"/>
            </a:xfrm>
            <a:custGeom>
              <a:avLst/>
              <a:gdLst/>
              <a:ahLst/>
              <a:cxnLst/>
              <a:rect r="r" b="b" t="t" l="l"/>
              <a:pathLst>
                <a:path h="7778659" w="20971949">
                  <a:moveTo>
                    <a:pt x="0" y="0"/>
                  </a:moveTo>
                  <a:lnTo>
                    <a:pt x="0" y="7778659"/>
                  </a:lnTo>
                  <a:lnTo>
                    <a:pt x="20971949" y="7778659"/>
                  </a:lnTo>
                  <a:lnTo>
                    <a:pt x="20971949" y="0"/>
                  </a:lnTo>
                  <a:lnTo>
                    <a:pt x="0" y="0"/>
                  </a:lnTo>
                  <a:close/>
                  <a:moveTo>
                    <a:pt x="20910990" y="7717699"/>
                  </a:moveTo>
                  <a:lnTo>
                    <a:pt x="59690" y="7717699"/>
                  </a:lnTo>
                  <a:lnTo>
                    <a:pt x="59690" y="59690"/>
                  </a:lnTo>
                  <a:lnTo>
                    <a:pt x="20910990" y="59690"/>
                  </a:lnTo>
                  <a:lnTo>
                    <a:pt x="20910990" y="7717699"/>
                  </a:lnTo>
                  <a:close/>
                </a:path>
              </a:pathLst>
            </a:custGeom>
            <a:solidFill>
              <a:srgbClr val="EEC0BF"/>
            </a:solidFill>
          </p:spPr>
        </p:sp>
      </p:grpSp>
      <p:grpSp>
        <p:nvGrpSpPr>
          <p:cNvPr name="Group 6" id="6"/>
          <p:cNvGrpSpPr/>
          <p:nvPr/>
        </p:nvGrpSpPr>
        <p:grpSpPr>
          <a:xfrm rot="0">
            <a:off x="1585932" y="3936107"/>
            <a:ext cx="6570636" cy="1134110"/>
            <a:chOff x="0" y="0"/>
            <a:chExt cx="8760848" cy="1512147"/>
          </a:xfrm>
        </p:grpSpPr>
        <p:sp>
          <p:nvSpPr>
            <p:cNvPr name="TextBox 7" id="7"/>
            <p:cNvSpPr txBox="true"/>
            <p:nvPr/>
          </p:nvSpPr>
          <p:spPr>
            <a:xfrm rot="0">
              <a:off x="0" y="933450"/>
              <a:ext cx="8760848" cy="578697"/>
            </a:xfrm>
            <a:prstGeom prst="rect">
              <a:avLst/>
            </a:prstGeom>
          </p:spPr>
          <p:txBody>
            <a:bodyPr anchor="t" rtlCol="false" tIns="0" lIns="0" bIns="0" rIns="0">
              <a:spAutoFit/>
            </a:bodyPr>
            <a:lstStyle/>
            <a:p>
              <a:pPr algn="l">
                <a:lnSpc>
                  <a:spcPts val="3640"/>
                </a:lnSpc>
              </a:pPr>
              <a:r>
                <a:rPr lang="en-US" sz="2600" spc="26">
                  <a:solidFill>
                    <a:srgbClr val="050707"/>
                  </a:solidFill>
                  <a:latin typeface="Raleway"/>
                  <a:ea typeface="Raleway"/>
                  <a:cs typeface="Raleway"/>
                  <a:sym typeface="Raleway"/>
                </a:rPr>
                <a:t>Google AI, Coursera, TechSoup, Linkedin</a:t>
              </a:r>
            </a:p>
          </p:txBody>
        </p:sp>
        <p:sp>
          <p:nvSpPr>
            <p:cNvPr name="TextBox 8" id="8"/>
            <p:cNvSpPr txBox="true"/>
            <p:nvPr/>
          </p:nvSpPr>
          <p:spPr>
            <a:xfrm rot="0">
              <a:off x="0" y="-66675"/>
              <a:ext cx="8760848" cy="707602"/>
            </a:xfrm>
            <a:prstGeom prst="rect">
              <a:avLst/>
            </a:prstGeom>
          </p:spPr>
          <p:txBody>
            <a:bodyPr anchor="t" rtlCol="false" tIns="0" lIns="0" bIns="0" rIns="0">
              <a:spAutoFit/>
            </a:bodyPr>
            <a:lstStyle/>
            <a:p>
              <a:pPr algn="l">
                <a:lnSpc>
                  <a:spcPts val="4480"/>
                </a:lnSpc>
              </a:pPr>
              <a:r>
                <a:rPr lang="en-US" sz="3200" spc="192">
                  <a:solidFill>
                    <a:srgbClr val="050707"/>
                  </a:solidFill>
                  <a:latin typeface="Raleway"/>
                  <a:ea typeface="Raleway"/>
                  <a:cs typeface="Raleway"/>
                  <a:sym typeface="Raleway"/>
                </a:rPr>
                <a:t>Free Courses</a:t>
              </a:r>
            </a:p>
          </p:txBody>
        </p:sp>
      </p:grpSp>
      <p:grpSp>
        <p:nvGrpSpPr>
          <p:cNvPr name="Group 9" id="9"/>
          <p:cNvGrpSpPr/>
          <p:nvPr/>
        </p:nvGrpSpPr>
        <p:grpSpPr>
          <a:xfrm rot="0">
            <a:off x="1028700" y="6407837"/>
            <a:ext cx="7685099" cy="2850463"/>
            <a:chOff x="0" y="0"/>
            <a:chExt cx="20971950" cy="7778659"/>
          </a:xfrm>
        </p:grpSpPr>
        <p:sp>
          <p:nvSpPr>
            <p:cNvPr name="Freeform 10" id="10"/>
            <p:cNvSpPr/>
            <p:nvPr/>
          </p:nvSpPr>
          <p:spPr>
            <a:xfrm flipH="false" flipV="false" rot="0">
              <a:off x="0" y="0"/>
              <a:ext cx="20971949" cy="7778659"/>
            </a:xfrm>
            <a:custGeom>
              <a:avLst/>
              <a:gdLst/>
              <a:ahLst/>
              <a:cxnLst/>
              <a:rect r="r" b="b" t="t" l="l"/>
              <a:pathLst>
                <a:path h="7778659" w="20971949">
                  <a:moveTo>
                    <a:pt x="0" y="0"/>
                  </a:moveTo>
                  <a:lnTo>
                    <a:pt x="0" y="7778659"/>
                  </a:lnTo>
                  <a:lnTo>
                    <a:pt x="20971949" y="7778659"/>
                  </a:lnTo>
                  <a:lnTo>
                    <a:pt x="20971949" y="0"/>
                  </a:lnTo>
                  <a:lnTo>
                    <a:pt x="0" y="0"/>
                  </a:lnTo>
                  <a:close/>
                  <a:moveTo>
                    <a:pt x="20910990" y="7717699"/>
                  </a:moveTo>
                  <a:lnTo>
                    <a:pt x="59690" y="7717699"/>
                  </a:lnTo>
                  <a:lnTo>
                    <a:pt x="59690" y="59690"/>
                  </a:lnTo>
                  <a:lnTo>
                    <a:pt x="20910990" y="59690"/>
                  </a:lnTo>
                  <a:lnTo>
                    <a:pt x="20910990" y="7717699"/>
                  </a:lnTo>
                  <a:close/>
                </a:path>
              </a:pathLst>
            </a:custGeom>
            <a:solidFill>
              <a:srgbClr val="EEC0BF"/>
            </a:solidFill>
          </p:spPr>
        </p:sp>
      </p:grpSp>
      <p:grpSp>
        <p:nvGrpSpPr>
          <p:cNvPr name="Group 11" id="11"/>
          <p:cNvGrpSpPr/>
          <p:nvPr/>
        </p:nvGrpSpPr>
        <p:grpSpPr>
          <a:xfrm rot="0">
            <a:off x="1585932" y="7266014"/>
            <a:ext cx="6570636" cy="1134110"/>
            <a:chOff x="0" y="0"/>
            <a:chExt cx="8760848" cy="1512147"/>
          </a:xfrm>
        </p:grpSpPr>
        <p:sp>
          <p:nvSpPr>
            <p:cNvPr name="TextBox 12" id="12"/>
            <p:cNvSpPr txBox="true"/>
            <p:nvPr/>
          </p:nvSpPr>
          <p:spPr>
            <a:xfrm rot="0">
              <a:off x="0" y="933450"/>
              <a:ext cx="8760848" cy="578697"/>
            </a:xfrm>
            <a:prstGeom prst="rect">
              <a:avLst/>
            </a:prstGeom>
          </p:spPr>
          <p:txBody>
            <a:bodyPr anchor="t" rtlCol="false" tIns="0" lIns="0" bIns="0" rIns="0">
              <a:spAutoFit/>
            </a:bodyPr>
            <a:lstStyle/>
            <a:p>
              <a:pPr algn="l">
                <a:lnSpc>
                  <a:spcPts val="3640"/>
                </a:lnSpc>
              </a:pPr>
              <a:r>
                <a:rPr lang="en-US" sz="2600" spc="26">
                  <a:solidFill>
                    <a:srgbClr val="050707"/>
                  </a:solidFill>
                  <a:latin typeface="Raleway"/>
                  <a:ea typeface="Raleway"/>
                  <a:cs typeface="Raleway"/>
                  <a:sym typeface="Raleway"/>
                </a:rPr>
                <a:t>Grammarly, Canva, Midjourney, Willy.ai</a:t>
              </a:r>
            </a:p>
          </p:txBody>
        </p:sp>
        <p:sp>
          <p:nvSpPr>
            <p:cNvPr name="TextBox 13" id="13"/>
            <p:cNvSpPr txBox="true"/>
            <p:nvPr/>
          </p:nvSpPr>
          <p:spPr>
            <a:xfrm rot="0">
              <a:off x="0" y="-66675"/>
              <a:ext cx="8760848" cy="707602"/>
            </a:xfrm>
            <a:prstGeom prst="rect">
              <a:avLst/>
            </a:prstGeom>
          </p:spPr>
          <p:txBody>
            <a:bodyPr anchor="t" rtlCol="false" tIns="0" lIns="0" bIns="0" rIns="0">
              <a:spAutoFit/>
            </a:bodyPr>
            <a:lstStyle/>
            <a:p>
              <a:pPr algn="l">
                <a:lnSpc>
                  <a:spcPts val="4480"/>
                </a:lnSpc>
              </a:pPr>
              <a:r>
                <a:rPr lang="en-US" sz="3200" spc="192">
                  <a:solidFill>
                    <a:srgbClr val="050707"/>
                  </a:solidFill>
                  <a:latin typeface="Raleway"/>
                  <a:ea typeface="Raleway"/>
                  <a:cs typeface="Raleway"/>
                  <a:sym typeface="Raleway"/>
                </a:rPr>
                <a:t>Writing &amp; Design Tools</a:t>
              </a:r>
            </a:p>
          </p:txBody>
        </p:sp>
      </p:grpSp>
      <p:grpSp>
        <p:nvGrpSpPr>
          <p:cNvPr name="Group 14" id="14"/>
          <p:cNvGrpSpPr/>
          <p:nvPr/>
        </p:nvGrpSpPr>
        <p:grpSpPr>
          <a:xfrm rot="0">
            <a:off x="9200001" y="3077930"/>
            <a:ext cx="7685099" cy="2850463"/>
            <a:chOff x="0" y="0"/>
            <a:chExt cx="20971950" cy="7778659"/>
          </a:xfrm>
        </p:grpSpPr>
        <p:sp>
          <p:nvSpPr>
            <p:cNvPr name="Freeform 15" id="15"/>
            <p:cNvSpPr/>
            <p:nvPr/>
          </p:nvSpPr>
          <p:spPr>
            <a:xfrm flipH="false" flipV="false" rot="0">
              <a:off x="0" y="0"/>
              <a:ext cx="20971949" cy="7778659"/>
            </a:xfrm>
            <a:custGeom>
              <a:avLst/>
              <a:gdLst/>
              <a:ahLst/>
              <a:cxnLst/>
              <a:rect r="r" b="b" t="t" l="l"/>
              <a:pathLst>
                <a:path h="7778659" w="20971949">
                  <a:moveTo>
                    <a:pt x="0" y="0"/>
                  </a:moveTo>
                  <a:lnTo>
                    <a:pt x="0" y="7778659"/>
                  </a:lnTo>
                  <a:lnTo>
                    <a:pt x="20971949" y="7778659"/>
                  </a:lnTo>
                  <a:lnTo>
                    <a:pt x="20971949" y="0"/>
                  </a:lnTo>
                  <a:lnTo>
                    <a:pt x="0" y="0"/>
                  </a:lnTo>
                  <a:close/>
                  <a:moveTo>
                    <a:pt x="20910990" y="7717699"/>
                  </a:moveTo>
                  <a:lnTo>
                    <a:pt x="59690" y="7717699"/>
                  </a:lnTo>
                  <a:lnTo>
                    <a:pt x="59690" y="59690"/>
                  </a:lnTo>
                  <a:lnTo>
                    <a:pt x="20910990" y="59690"/>
                  </a:lnTo>
                  <a:lnTo>
                    <a:pt x="20910990" y="7717699"/>
                  </a:lnTo>
                  <a:close/>
                </a:path>
              </a:pathLst>
            </a:custGeom>
            <a:solidFill>
              <a:srgbClr val="EEC0BF"/>
            </a:solidFill>
          </p:spPr>
        </p:sp>
      </p:grpSp>
      <p:grpSp>
        <p:nvGrpSpPr>
          <p:cNvPr name="Group 16" id="16"/>
          <p:cNvGrpSpPr/>
          <p:nvPr/>
        </p:nvGrpSpPr>
        <p:grpSpPr>
          <a:xfrm rot="0">
            <a:off x="9757232" y="3936107"/>
            <a:ext cx="6570636" cy="1134110"/>
            <a:chOff x="0" y="0"/>
            <a:chExt cx="8760848" cy="1512147"/>
          </a:xfrm>
        </p:grpSpPr>
        <p:sp>
          <p:nvSpPr>
            <p:cNvPr name="TextBox 17" id="17"/>
            <p:cNvSpPr txBox="true"/>
            <p:nvPr/>
          </p:nvSpPr>
          <p:spPr>
            <a:xfrm rot="0">
              <a:off x="0" y="933450"/>
              <a:ext cx="8760848" cy="578697"/>
            </a:xfrm>
            <a:prstGeom prst="rect">
              <a:avLst/>
            </a:prstGeom>
          </p:spPr>
          <p:txBody>
            <a:bodyPr anchor="t" rtlCol="false" tIns="0" lIns="0" bIns="0" rIns="0">
              <a:spAutoFit/>
            </a:bodyPr>
            <a:lstStyle/>
            <a:p>
              <a:pPr algn="l">
                <a:lnSpc>
                  <a:spcPts val="3640"/>
                </a:lnSpc>
              </a:pPr>
              <a:r>
                <a:rPr lang="en-US" sz="2600" spc="26">
                  <a:solidFill>
                    <a:srgbClr val="050707"/>
                  </a:solidFill>
                  <a:latin typeface="Raleway"/>
                  <a:ea typeface="Raleway"/>
                  <a:cs typeface="Raleway"/>
                  <a:sym typeface="Raleway"/>
                </a:rPr>
                <a:t>Nonprofit Tech For Good, NTEN</a:t>
              </a:r>
            </a:p>
          </p:txBody>
        </p:sp>
        <p:sp>
          <p:nvSpPr>
            <p:cNvPr name="TextBox 18" id="18"/>
            <p:cNvSpPr txBox="true"/>
            <p:nvPr/>
          </p:nvSpPr>
          <p:spPr>
            <a:xfrm rot="0">
              <a:off x="0" y="-66675"/>
              <a:ext cx="8760848" cy="707602"/>
            </a:xfrm>
            <a:prstGeom prst="rect">
              <a:avLst/>
            </a:prstGeom>
          </p:spPr>
          <p:txBody>
            <a:bodyPr anchor="t" rtlCol="false" tIns="0" lIns="0" bIns="0" rIns="0">
              <a:spAutoFit/>
            </a:bodyPr>
            <a:lstStyle/>
            <a:p>
              <a:pPr algn="l">
                <a:lnSpc>
                  <a:spcPts val="4480"/>
                </a:lnSpc>
              </a:pPr>
              <a:r>
                <a:rPr lang="en-US" sz="3200" spc="192">
                  <a:solidFill>
                    <a:srgbClr val="050707"/>
                  </a:solidFill>
                  <a:latin typeface="Raleway"/>
                  <a:ea typeface="Raleway"/>
                  <a:cs typeface="Raleway"/>
                  <a:sym typeface="Raleway"/>
                </a:rPr>
                <a:t>Nonprofit Communities</a:t>
              </a:r>
            </a:p>
          </p:txBody>
        </p:sp>
      </p:grpSp>
      <p:grpSp>
        <p:nvGrpSpPr>
          <p:cNvPr name="Group 19" id="19"/>
          <p:cNvGrpSpPr/>
          <p:nvPr/>
        </p:nvGrpSpPr>
        <p:grpSpPr>
          <a:xfrm rot="0">
            <a:off x="9757232" y="7266014"/>
            <a:ext cx="6570636" cy="1134110"/>
            <a:chOff x="0" y="0"/>
            <a:chExt cx="8760848" cy="1512147"/>
          </a:xfrm>
        </p:grpSpPr>
        <p:sp>
          <p:nvSpPr>
            <p:cNvPr name="TextBox 20" id="20"/>
            <p:cNvSpPr txBox="true"/>
            <p:nvPr/>
          </p:nvSpPr>
          <p:spPr>
            <a:xfrm rot="0">
              <a:off x="0" y="933450"/>
              <a:ext cx="8760848" cy="578697"/>
            </a:xfrm>
            <a:prstGeom prst="rect">
              <a:avLst/>
            </a:prstGeom>
          </p:spPr>
          <p:txBody>
            <a:bodyPr anchor="t" rtlCol="false" tIns="0" lIns="0" bIns="0" rIns="0">
              <a:spAutoFit/>
            </a:bodyPr>
            <a:lstStyle/>
            <a:p>
              <a:pPr algn="l">
                <a:lnSpc>
                  <a:spcPts val="3640"/>
                </a:lnSpc>
              </a:pPr>
              <a:r>
                <a:rPr lang="en-US" sz="2600" spc="26">
                  <a:solidFill>
                    <a:srgbClr val="050707"/>
                  </a:solidFill>
                  <a:latin typeface="Raleway"/>
                  <a:ea typeface="Raleway"/>
                  <a:cs typeface="Raleway"/>
                  <a:sym typeface="Raleway"/>
                </a:rPr>
                <a:t>ChatGPT, CoPilot, Gemini</a:t>
              </a:r>
            </a:p>
          </p:txBody>
        </p:sp>
        <p:sp>
          <p:nvSpPr>
            <p:cNvPr name="TextBox 21" id="21"/>
            <p:cNvSpPr txBox="true"/>
            <p:nvPr/>
          </p:nvSpPr>
          <p:spPr>
            <a:xfrm rot="0">
              <a:off x="0" y="-66675"/>
              <a:ext cx="8760848" cy="707602"/>
            </a:xfrm>
            <a:prstGeom prst="rect">
              <a:avLst/>
            </a:prstGeom>
          </p:spPr>
          <p:txBody>
            <a:bodyPr anchor="t" rtlCol="false" tIns="0" lIns="0" bIns="0" rIns="0">
              <a:spAutoFit/>
            </a:bodyPr>
            <a:lstStyle/>
            <a:p>
              <a:pPr algn="l">
                <a:lnSpc>
                  <a:spcPts val="4480"/>
                </a:lnSpc>
              </a:pPr>
              <a:r>
                <a:rPr lang="en-US" sz="3200" spc="192">
                  <a:solidFill>
                    <a:srgbClr val="050707"/>
                  </a:solidFill>
                  <a:latin typeface="Raleway"/>
                  <a:ea typeface="Raleway"/>
                  <a:cs typeface="Raleway"/>
                  <a:sym typeface="Raleway"/>
                </a:rPr>
                <a:t>General</a:t>
              </a:r>
            </a:p>
          </p:txBody>
        </p:sp>
      </p:grpSp>
      <p:sp>
        <p:nvSpPr>
          <p:cNvPr name="AutoShape 22" id="22"/>
          <p:cNvSpPr/>
          <p:nvPr/>
        </p:nvSpPr>
        <p:spPr>
          <a:xfrm rot="0">
            <a:off x="-408197" y="-316149"/>
            <a:ext cx="19018703" cy="2632375"/>
          </a:xfrm>
          <a:prstGeom prst="rect">
            <a:avLst/>
          </a:prstGeom>
          <a:solidFill>
            <a:srgbClr val="EEC0BF"/>
          </a:solidFill>
        </p:spPr>
      </p:sp>
      <p:sp>
        <p:nvSpPr>
          <p:cNvPr name="TextBox 23" id="23"/>
          <p:cNvSpPr txBox="true"/>
          <p:nvPr/>
        </p:nvSpPr>
        <p:spPr>
          <a:xfrm rot="0">
            <a:off x="1028700" y="607862"/>
            <a:ext cx="11115710" cy="1070102"/>
          </a:xfrm>
          <a:prstGeom prst="rect">
            <a:avLst/>
          </a:prstGeom>
        </p:spPr>
        <p:txBody>
          <a:bodyPr anchor="t" rtlCol="false" tIns="0" lIns="0" bIns="0" rIns="0">
            <a:spAutoFit/>
          </a:bodyPr>
          <a:lstStyle/>
          <a:p>
            <a:pPr algn="l">
              <a:lnSpc>
                <a:spcPts val="8704"/>
              </a:lnSpc>
            </a:pPr>
            <a:r>
              <a:rPr lang="en-US" sz="6400" i="true" spc="64">
                <a:solidFill>
                  <a:srgbClr val="050707"/>
                </a:solidFill>
                <a:latin typeface="Playfair Display Italics"/>
                <a:ea typeface="Playfair Display Italics"/>
                <a:cs typeface="Playfair Display Italics"/>
                <a:sym typeface="Playfair Display Italics"/>
              </a:rPr>
              <a:t>Resources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28700" y="1028700"/>
            <a:ext cx="16230600" cy="8229600"/>
          </a:xfrm>
          <a:prstGeom prst="rect">
            <a:avLst/>
          </a:prstGeom>
          <a:solidFill>
            <a:srgbClr val="EEC0BF">
              <a:alpha val="19608"/>
            </a:srgbClr>
          </a:solidFill>
        </p:spPr>
      </p:sp>
      <p:sp>
        <p:nvSpPr>
          <p:cNvPr name="Freeform 3" id="3"/>
          <p:cNvSpPr/>
          <p:nvPr/>
        </p:nvSpPr>
        <p:spPr>
          <a:xfrm flipH="false" flipV="false" rot="0">
            <a:off x="3393377" y="3766534"/>
            <a:ext cx="2990850" cy="2990850"/>
          </a:xfrm>
          <a:custGeom>
            <a:avLst/>
            <a:gdLst/>
            <a:ahLst/>
            <a:cxnLst/>
            <a:rect r="r" b="b" t="t" l="l"/>
            <a:pathLst>
              <a:path h="2990850" w="2990850">
                <a:moveTo>
                  <a:pt x="0" y="0"/>
                </a:moveTo>
                <a:lnTo>
                  <a:pt x="2990850" y="0"/>
                </a:lnTo>
                <a:lnTo>
                  <a:pt x="2990850" y="2990850"/>
                </a:lnTo>
                <a:lnTo>
                  <a:pt x="0" y="29908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7246013" y="4048728"/>
            <a:ext cx="8411349" cy="1821625"/>
            <a:chOff x="0" y="0"/>
            <a:chExt cx="11215132" cy="2428833"/>
          </a:xfrm>
        </p:grpSpPr>
        <p:sp>
          <p:nvSpPr>
            <p:cNvPr name="TextBox 5" id="5"/>
            <p:cNvSpPr txBox="true"/>
            <p:nvPr/>
          </p:nvSpPr>
          <p:spPr>
            <a:xfrm rot="0">
              <a:off x="0" y="-95250"/>
              <a:ext cx="11215132" cy="1395053"/>
            </a:xfrm>
            <a:prstGeom prst="rect">
              <a:avLst/>
            </a:prstGeom>
          </p:spPr>
          <p:txBody>
            <a:bodyPr anchor="t" rtlCol="false" tIns="0" lIns="0" bIns="0" rIns="0">
              <a:spAutoFit/>
            </a:bodyPr>
            <a:lstStyle/>
            <a:p>
              <a:pPr algn="l">
                <a:lnSpc>
                  <a:spcPts val="8704"/>
                </a:lnSpc>
              </a:pPr>
              <a:r>
                <a:rPr lang="en-US" sz="6400" i="true" spc="64">
                  <a:solidFill>
                    <a:srgbClr val="050707"/>
                  </a:solidFill>
                  <a:latin typeface="Playfair Display Italics"/>
                  <a:ea typeface="Playfair Display Italics"/>
                  <a:cs typeface="Playfair Display Italics"/>
                  <a:sym typeface="Playfair Display Italics"/>
                </a:rPr>
                <a:t>Future Sessions</a:t>
              </a:r>
            </a:p>
          </p:txBody>
        </p:sp>
        <p:sp>
          <p:nvSpPr>
            <p:cNvPr name="TextBox 6" id="6"/>
            <p:cNvSpPr txBox="true"/>
            <p:nvPr/>
          </p:nvSpPr>
          <p:spPr>
            <a:xfrm rot="0">
              <a:off x="0" y="1764623"/>
              <a:ext cx="11215132" cy="664210"/>
            </a:xfrm>
            <a:prstGeom prst="rect">
              <a:avLst/>
            </a:prstGeom>
          </p:spPr>
          <p:txBody>
            <a:bodyPr anchor="t" rtlCol="false" tIns="0" lIns="0" bIns="0" rIns="0">
              <a:spAutoFit/>
            </a:bodyPr>
            <a:lstStyle/>
            <a:p>
              <a:pPr algn="l">
                <a:lnSpc>
                  <a:spcPts val="4200"/>
                </a:lnSpc>
              </a:pPr>
              <a:r>
                <a:rPr lang="en-US" sz="2800" spc="28">
                  <a:solidFill>
                    <a:srgbClr val="050707"/>
                  </a:solidFill>
                  <a:latin typeface="Raleway"/>
                  <a:ea typeface="Raleway"/>
                  <a:cs typeface="Raleway"/>
                  <a:sym typeface="Raleway"/>
                </a:rPr>
                <a:t>www.educationalresourcecollective.com/prodev</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28700" y="1028700"/>
            <a:ext cx="6400800" cy="7200900"/>
          </a:xfrm>
          <a:prstGeom prst="rect">
            <a:avLst/>
          </a:prstGeom>
          <a:solidFill>
            <a:srgbClr val="EEC0BF"/>
          </a:solidFill>
        </p:spPr>
      </p:sp>
      <p:sp>
        <p:nvSpPr>
          <p:cNvPr name="Freeform 3" id="3"/>
          <p:cNvSpPr/>
          <p:nvPr/>
        </p:nvSpPr>
        <p:spPr>
          <a:xfrm flipH="false" flipV="false" rot="0">
            <a:off x="1613056" y="1771981"/>
            <a:ext cx="6799321" cy="7486319"/>
          </a:xfrm>
          <a:custGeom>
            <a:avLst/>
            <a:gdLst/>
            <a:ahLst/>
            <a:cxnLst/>
            <a:rect r="r" b="b" t="t" l="l"/>
            <a:pathLst>
              <a:path h="7486319" w="6799321">
                <a:moveTo>
                  <a:pt x="0" y="0"/>
                </a:moveTo>
                <a:lnTo>
                  <a:pt x="6799321" y="0"/>
                </a:lnTo>
                <a:lnTo>
                  <a:pt x="6799321" y="7486319"/>
                </a:lnTo>
                <a:lnTo>
                  <a:pt x="0" y="7486319"/>
                </a:lnTo>
                <a:lnTo>
                  <a:pt x="0" y="0"/>
                </a:lnTo>
                <a:close/>
              </a:path>
            </a:pathLst>
          </a:custGeom>
          <a:blipFill>
            <a:blip r:embed="rId3"/>
            <a:stretch>
              <a:fillRect l="-32474" t="0" r="-32474" b="0"/>
            </a:stretch>
          </a:blipFill>
        </p:spPr>
      </p:sp>
      <p:grpSp>
        <p:nvGrpSpPr>
          <p:cNvPr name="Group 4" id="4"/>
          <p:cNvGrpSpPr/>
          <p:nvPr/>
        </p:nvGrpSpPr>
        <p:grpSpPr>
          <a:xfrm rot="0">
            <a:off x="9871822" y="1497568"/>
            <a:ext cx="7387478" cy="7291864"/>
            <a:chOff x="0" y="0"/>
            <a:chExt cx="9849971" cy="9722485"/>
          </a:xfrm>
        </p:grpSpPr>
        <p:sp>
          <p:nvSpPr>
            <p:cNvPr name="TextBox 5" id="5"/>
            <p:cNvSpPr txBox="true"/>
            <p:nvPr/>
          </p:nvSpPr>
          <p:spPr>
            <a:xfrm rot="0">
              <a:off x="0" y="0"/>
              <a:ext cx="9849971" cy="3073400"/>
            </a:xfrm>
            <a:prstGeom prst="rect">
              <a:avLst/>
            </a:prstGeom>
          </p:spPr>
          <p:txBody>
            <a:bodyPr anchor="t" rtlCol="false" tIns="0" lIns="0" bIns="0" rIns="0">
              <a:spAutoFit/>
            </a:bodyPr>
            <a:lstStyle/>
            <a:p>
              <a:pPr algn="l">
                <a:lnSpc>
                  <a:spcPts val="9120"/>
                </a:lnSpc>
              </a:pPr>
              <a:r>
                <a:rPr lang="en-US" sz="7600" i="true">
                  <a:solidFill>
                    <a:srgbClr val="050707"/>
                  </a:solidFill>
                  <a:latin typeface="Playfair Display Italics"/>
                  <a:ea typeface="Playfair Display Italics"/>
                  <a:cs typeface="Playfair Display Italics"/>
                  <a:sym typeface="Playfair Display Italics"/>
                </a:rPr>
                <a:t>Today's Presentation</a:t>
              </a:r>
            </a:p>
          </p:txBody>
        </p:sp>
        <p:sp>
          <p:nvSpPr>
            <p:cNvPr name="TextBox 6" id="6"/>
            <p:cNvSpPr txBox="true"/>
            <p:nvPr/>
          </p:nvSpPr>
          <p:spPr>
            <a:xfrm rot="0">
              <a:off x="0" y="3638550"/>
              <a:ext cx="9055612" cy="704850"/>
            </a:xfrm>
            <a:prstGeom prst="rect">
              <a:avLst/>
            </a:prstGeom>
          </p:spPr>
          <p:txBody>
            <a:bodyPr anchor="t" rtlCol="false" tIns="0" lIns="0" bIns="0" rIns="0">
              <a:spAutoFit/>
            </a:bodyPr>
            <a:lstStyle/>
            <a:p>
              <a:pPr algn="l">
                <a:lnSpc>
                  <a:spcPts val="4079"/>
                </a:lnSpc>
              </a:pPr>
              <a:r>
                <a:rPr lang="en-US" b="true" sz="3400" spc="238">
                  <a:solidFill>
                    <a:srgbClr val="EEC0BF"/>
                  </a:solidFill>
                  <a:latin typeface="Raleway Bold"/>
                  <a:ea typeface="Raleway Bold"/>
                  <a:cs typeface="Raleway Bold"/>
                  <a:sym typeface="Raleway Bold"/>
                </a:rPr>
                <a:t>MAIN TOPICS</a:t>
              </a:r>
            </a:p>
          </p:txBody>
        </p:sp>
        <p:sp>
          <p:nvSpPr>
            <p:cNvPr name="TextBox 7" id="7"/>
            <p:cNvSpPr txBox="true"/>
            <p:nvPr/>
          </p:nvSpPr>
          <p:spPr>
            <a:xfrm rot="0">
              <a:off x="0" y="4864100"/>
              <a:ext cx="9055612" cy="4858385"/>
            </a:xfrm>
            <a:prstGeom prst="rect">
              <a:avLst/>
            </a:prstGeom>
          </p:spPr>
          <p:txBody>
            <a:bodyPr anchor="t" rtlCol="false" tIns="0" lIns="0" bIns="0" rIns="0">
              <a:spAutoFit/>
            </a:bodyPr>
            <a:lstStyle/>
            <a:p>
              <a:pPr algn="l">
                <a:lnSpc>
                  <a:spcPts val="4199"/>
                </a:lnSpc>
              </a:pPr>
              <a:r>
                <a:rPr lang="en-US" sz="2799" spc="27">
                  <a:solidFill>
                    <a:srgbClr val="050707"/>
                  </a:solidFill>
                  <a:latin typeface="Raleway"/>
                  <a:ea typeface="Raleway"/>
                  <a:cs typeface="Raleway"/>
                  <a:sym typeface="Raleway"/>
                </a:rPr>
                <a:t>✅ What AI is and why it matters for nonprofits</a:t>
              </a:r>
            </a:p>
            <a:p>
              <a:pPr algn="l">
                <a:lnSpc>
                  <a:spcPts val="4199"/>
                </a:lnSpc>
              </a:pPr>
            </a:p>
            <a:p>
              <a:pPr algn="l">
                <a:lnSpc>
                  <a:spcPts val="4199"/>
                </a:lnSpc>
              </a:pPr>
              <a:r>
                <a:rPr lang="en-US" sz="2799" spc="27">
                  <a:solidFill>
                    <a:srgbClr val="050707"/>
                  </a:solidFill>
                  <a:latin typeface="Raleway"/>
                  <a:ea typeface="Raleway"/>
                  <a:cs typeface="Raleway"/>
                  <a:sym typeface="Raleway"/>
                </a:rPr>
                <a:t>✅ Real-world nonprofit AI examples</a:t>
              </a:r>
            </a:p>
            <a:p>
              <a:pPr algn="l">
                <a:lnSpc>
                  <a:spcPts val="4199"/>
                </a:lnSpc>
              </a:pPr>
            </a:p>
            <a:p>
              <a:pPr algn="l">
                <a:lnSpc>
                  <a:spcPts val="4200"/>
                </a:lnSpc>
              </a:pPr>
              <a:r>
                <a:rPr lang="en-US" sz="2800" spc="28">
                  <a:solidFill>
                    <a:srgbClr val="050707"/>
                  </a:solidFill>
                  <a:latin typeface="Raleway"/>
                  <a:ea typeface="Raleway"/>
                  <a:cs typeface="Raleway"/>
                  <a:sym typeface="Raleway"/>
                </a:rPr>
                <a:t>✅ How to start using AI in your organization</a:t>
              </a:r>
            </a:p>
          </p:txBody>
        </p:sp>
      </p:gr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0">
            <a:off x="-533400" y="-521779"/>
            <a:ext cx="19469100" cy="3429000"/>
          </a:xfrm>
          <a:prstGeom prst="rect">
            <a:avLst/>
          </a:prstGeom>
          <a:solidFill>
            <a:srgbClr val="EEC0BF"/>
          </a:solidFill>
        </p:spPr>
      </p:sp>
      <p:sp>
        <p:nvSpPr>
          <p:cNvPr name="TextBox 3" id="3"/>
          <p:cNvSpPr txBox="true"/>
          <p:nvPr/>
        </p:nvSpPr>
        <p:spPr>
          <a:xfrm rot="0">
            <a:off x="1028700" y="883158"/>
            <a:ext cx="15043855" cy="1152525"/>
          </a:xfrm>
          <a:prstGeom prst="rect">
            <a:avLst/>
          </a:prstGeom>
        </p:spPr>
        <p:txBody>
          <a:bodyPr anchor="t" rtlCol="false" tIns="0" lIns="0" bIns="0" rIns="0">
            <a:spAutoFit/>
          </a:bodyPr>
          <a:lstStyle/>
          <a:p>
            <a:pPr algn="l">
              <a:lnSpc>
                <a:spcPts val="9120"/>
              </a:lnSpc>
            </a:pPr>
            <a:r>
              <a:rPr lang="en-US" sz="7600" i="true" spc="76">
                <a:solidFill>
                  <a:srgbClr val="050707"/>
                </a:solidFill>
                <a:latin typeface="Playfair Display Italics"/>
                <a:ea typeface="Playfair Display Italics"/>
                <a:cs typeface="Playfair Display Italics"/>
                <a:sym typeface="Playfair Display Italics"/>
              </a:rPr>
              <a:t>Why AI Matters for Nonprofits</a:t>
            </a:r>
          </a:p>
        </p:txBody>
      </p:sp>
      <p:grpSp>
        <p:nvGrpSpPr>
          <p:cNvPr name="Group 4" id="4"/>
          <p:cNvGrpSpPr/>
          <p:nvPr/>
        </p:nvGrpSpPr>
        <p:grpSpPr>
          <a:xfrm rot="0">
            <a:off x="1028700" y="3659726"/>
            <a:ext cx="13923936" cy="6221620"/>
            <a:chOff x="0" y="0"/>
            <a:chExt cx="18565248" cy="8295493"/>
          </a:xfrm>
        </p:grpSpPr>
        <p:sp>
          <p:nvSpPr>
            <p:cNvPr name="TextBox 5" id="5"/>
            <p:cNvSpPr txBox="true"/>
            <p:nvPr/>
          </p:nvSpPr>
          <p:spPr>
            <a:xfrm rot="0">
              <a:off x="0" y="-95250"/>
              <a:ext cx="18565248" cy="1085005"/>
            </a:xfrm>
            <a:prstGeom prst="rect">
              <a:avLst/>
            </a:prstGeom>
          </p:spPr>
          <p:txBody>
            <a:bodyPr anchor="t" rtlCol="false" tIns="0" lIns="0" bIns="0" rIns="0">
              <a:spAutoFit/>
            </a:bodyPr>
            <a:lstStyle/>
            <a:p>
              <a:pPr algn="l">
                <a:lnSpc>
                  <a:spcPts val="6859"/>
                </a:lnSpc>
              </a:pPr>
              <a:r>
                <a:rPr lang="en-US" sz="4899" spc="293">
                  <a:solidFill>
                    <a:srgbClr val="EEC0BF"/>
                  </a:solidFill>
                  <a:latin typeface="Raleway"/>
                  <a:ea typeface="Raleway"/>
                  <a:cs typeface="Raleway"/>
                  <a:sym typeface="Raleway"/>
                </a:rPr>
                <a:t>AI can help nonprofits...</a:t>
              </a:r>
            </a:p>
          </p:txBody>
        </p:sp>
        <p:sp>
          <p:nvSpPr>
            <p:cNvPr name="TextBox 6" id="6"/>
            <p:cNvSpPr txBox="true"/>
            <p:nvPr/>
          </p:nvSpPr>
          <p:spPr>
            <a:xfrm rot="0">
              <a:off x="0" y="1126476"/>
              <a:ext cx="18565248" cy="5556252"/>
            </a:xfrm>
            <a:prstGeom prst="rect">
              <a:avLst/>
            </a:prstGeom>
          </p:spPr>
          <p:txBody>
            <a:bodyPr anchor="t" rtlCol="false" tIns="0" lIns="0" bIns="0" rIns="0">
              <a:spAutoFit/>
            </a:bodyPr>
            <a:lstStyle/>
            <a:p>
              <a:pPr algn="l" marL="971540" indent="-485770" lvl="1">
                <a:lnSpc>
                  <a:spcPts val="6749"/>
                </a:lnSpc>
                <a:buFont typeface="Arial"/>
                <a:buChar char="•"/>
              </a:pPr>
              <a:r>
                <a:rPr lang="en-US" sz="4499" spc="44">
                  <a:solidFill>
                    <a:srgbClr val="050707"/>
                  </a:solidFill>
                  <a:latin typeface="Raleway"/>
                  <a:ea typeface="Raleway"/>
                  <a:cs typeface="Raleway"/>
                  <a:sym typeface="Raleway"/>
                </a:rPr>
                <a:t>Automate </a:t>
              </a:r>
              <a:r>
                <a:rPr lang="en-US" sz="4499" spc="44">
                  <a:solidFill>
                    <a:srgbClr val="050707"/>
                  </a:solidFill>
                  <a:latin typeface="Raleway"/>
                  <a:ea typeface="Raleway"/>
                  <a:cs typeface="Raleway"/>
                  <a:sym typeface="Raleway"/>
                </a:rPr>
                <a:t>repetitive tasks</a:t>
              </a:r>
            </a:p>
            <a:p>
              <a:pPr algn="l" marL="971540" indent="-485770" lvl="1">
                <a:lnSpc>
                  <a:spcPts val="6749"/>
                </a:lnSpc>
                <a:buFont typeface="Arial"/>
                <a:buChar char="•"/>
              </a:pPr>
              <a:r>
                <a:rPr lang="en-US" sz="4499" spc="44">
                  <a:solidFill>
                    <a:srgbClr val="050707"/>
                  </a:solidFill>
                  <a:latin typeface="Raleway"/>
                  <a:ea typeface="Raleway"/>
                  <a:cs typeface="Raleway"/>
                  <a:sym typeface="Raleway"/>
                </a:rPr>
                <a:t>Strengthen fundraising</a:t>
              </a:r>
            </a:p>
            <a:p>
              <a:pPr algn="l" marL="971540" indent="-485770" lvl="1">
                <a:lnSpc>
                  <a:spcPts val="6749"/>
                </a:lnSpc>
                <a:buFont typeface="Arial"/>
                <a:buChar char="•"/>
              </a:pPr>
              <a:r>
                <a:rPr lang="en-US" sz="4499" spc="44">
                  <a:solidFill>
                    <a:srgbClr val="050707"/>
                  </a:solidFill>
                  <a:latin typeface="Raleway"/>
                  <a:ea typeface="Raleway"/>
                  <a:cs typeface="Raleway"/>
                  <a:sym typeface="Raleway"/>
                </a:rPr>
                <a:t>Improve donor engagement</a:t>
              </a:r>
            </a:p>
            <a:p>
              <a:pPr algn="l" marL="971540" indent="-485770" lvl="1">
                <a:lnSpc>
                  <a:spcPts val="6749"/>
                </a:lnSpc>
                <a:buFont typeface="Arial"/>
                <a:buChar char="•"/>
              </a:pPr>
              <a:r>
                <a:rPr lang="en-US" sz="4499" spc="44">
                  <a:solidFill>
                    <a:srgbClr val="050707"/>
                  </a:solidFill>
                  <a:latin typeface="Raleway"/>
                  <a:ea typeface="Raleway"/>
                  <a:cs typeface="Raleway"/>
                  <a:sym typeface="Raleway"/>
                </a:rPr>
                <a:t>Enhance program impact</a:t>
              </a:r>
            </a:p>
            <a:p>
              <a:pPr algn="l">
                <a:lnSpc>
                  <a:spcPts val="6749"/>
                </a:lnSpc>
              </a:pPr>
            </a:p>
          </p:txBody>
        </p:sp>
        <p:sp>
          <p:nvSpPr>
            <p:cNvPr name="TextBox 7" id="7"/>
            <p:cNvSpPr txBox="true"/>
            <p:nvPr/>
          </p:nvSpPr>
          <p:spPr>
            <a:xfrm rot="0">
              <a:off x="0" y="7210489"/>
              <a:ext cx="18565248" cy="1085005"/>
            </a:xfrm>
            <a:prstGeom prst="rect">
              <a:avLst/>
            </a:prstGeom>
          </p:spPr>
          <p:txBody>
            <a:bodyPr anchor="t" rtlCol="false" tIns="0" lIns="0" bIns="0" rIns="0">
              <a:spAutoFit/>
            </a:bodyPr>
            <a:lstStyle/>
            <a:p>
              <a:pPr algn="l">
                <a:lnSpc>
                  <a:spcPts val="6859"/>
                </a:lnSpc>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12238" y="2965490"/>
            <a:ext cx="5458209" cy="3938826"/>
            <a:chOff x="0" y="0"/>
            <a:chExt cx="7277612" cy="5251768"/>
          </a:xfrm>
        </p:grpSpPr>
        <p:sp>
          <p:nvSpPr>
            <p:cNvPr name="TextBox 3" id="3"/>
            <p:cNvSpPr txBox="true"/>
            <p:nvPr/>
          </p:nvSpPr>
          <p:spPr>
            <a:xfrm rot="0">
              <a:off x="0" y="0"/>
              <a:ext cx="7277612" cy="1536700"/>
            </a:xfrm>
            <a:prstGeom prst="rect">
              <a:avLst/>
            </a:prstGeom>
          </p:spPr>
          <p:txBody>
            <a:bodyPr anchor="t" rtlCol="false" tIns="0" lIns="0" bIns="0" rIns="0">
              <a:spAutoFit/>
            </a:bodyPr>
            <a:lstStyle/>
            <a:p>
              <a:pPr algn="l">
                <a:lnSpc>
                  <a:spcPts val="9120"/>
                </a:lnSpc>
              </a:pPr>
              <a:r>
                <a:rPr lang="en-US" sz="7600" i="true" spc="76">
                  <a:solidFill>
                    <a:srgbClr val="050707"/>
                  </a:solidFill>
                  <a:latin typeface="Playfair Display Italics"/>
                  <a:ea typeface="Playfair Display Italics"/>
                  <a:cs typeface="Playfair Display Italics"/>
                  <a:sym typeface="Playfair Display Italics"/>
                </a:rPr>
                <a:t>What is AI?</a:t>
              </a:r>
            </a:p>
          </p:txBody>
        </p:sp>
        <p:sp>
          <p:nvSpPr>
            <p:cNvPr name="TextBox 4" id="4"/>
            <p:cNvSpPr txBox="true"/>
            <p:nvPr/>
          </p:nvSpPr>
          <p:spPr>
            <a:xfrm rot="0">
              <a:off x="0" y="2489517"/>
              <a:ext cx="7277612" cy="2762250"/>
            </a:xfrm>
            <a:prstGeom prst="rect">
              <a:avLst/>
            </a:prstGeom>
          </p:spPr>
          <p:txBody>
            <a:bodyPr anchor="t" rtlCol="false" tIns="0" lIns="0" bIns="0" rIns="0">
              <a:spAutoFit/>
            </a:bodyPr>
            <a:lstStyle/>
            <a:p>
              <a:pPr algn="l">
                <a:lnSpc>
                  <a:spcPts val="4079"/>
                </a:lnSpc>
              </a:pPr>
              <a:r>
                <a:rPr lang="en-US" b="true" sz="3400" spc="238">
                  <a:solidFill>
                    <a:srgbClr val="050707"/>
                  </a:solidFill>
                  <a:latin typeface="Raleway Bold"/>
                  <a:ea typeface="Raleway Bold"/>
                  <a:cs typeface="Raleway Bold"/>
                  <a:sym typeface="Raleway Bold"/>
                </a:rPr>
                <a:t>AI ENABLES MACHINES TO LEARN, ANALYZE, AND AUTOMATE TASKS.</a:t>
              </a:r>
            </a:p>
          </p:txBody>
        </p:sp>
      </p:grpSp>
      <p:sp>
        <p:nvSpPr>
          <p:cNvPr name="TextBox 5" id="5"/>
          <p:cNvSpPr txBox="true"/>
          <p:nvPr/>
        </p:nvSpPr>
        <p:spPr>
          <a:xfrm rot="0">
            <a:off x="12653122" y="2009537"/>
            <a:ext cx="4200909" cy="521970"/>
          </a:xfrm>
          <a:prstGeom prst="rect">
            <a:avLst/>
          </a:prstGeom>
        </p:spPr>
        <p:txBody>
          <a:bodyPr anchor="t" rtlCol="false" tIns="0" lIns="0" bIns="0" rIns="0">
            <a:spAutoFit/>
          </a:bodyPr>
          <a:lstStyle/>
          <a:p>
            <a:pPr algn="l">
              <a:lnSpc>
                <a:spcPts val="4200"/>
              </a:lnSpc>
            </a:pPr>
            <a:r>
              <a:rPr lang="en-US" sz="2800" spc="28">
                <a:solidFill>
                  <a:srgbClr val="050707"/>
                </a:solidFill>
                <a:latin typeface="Raleway"/>
                <a:ea typeface="Raleway"/>
                <a:cs typeface="Raleway"/>
                <a:sym typeface="Raleway"/>
              </a:rPr>
              <a:t>Machine Learning</a:t>
            </a:r>
          </a:p>
        </p:txBody>
      </p:sp>
      <p:sp>
        <p:nvSpPr>
          <p:cNvPr name="AutoShape 6" id="6"/>
          <p:cNvSpPr/>
          <p:nvPr/>
        </p:nvSpPr>
        <p:spPr>
          <a:xfrm rot="0">
            <a:off x="9688147" y="1289447"/>
            <a:ext cx="2247900" cy="2057400"/>
          </a:xfrm>
          <a:prstGeom prst="rect">
            <a:avLst/>
          </a:prstGeom>
          <a:solidFill>
            <a:srgbClr val="EEC0BF"/>
          </a:solidFill>
        </p:spPr>
      </p:sp>
      <p:sp>
        <p:nvSpPr>
          <p:cNvPr name="TextBox 7" id="7"/>
          <p:cNvSpPr txBox="true"/>
          <p:nvPr/>
        </p:nvSpPr>
        <p:spPr>
          <a:xfrm rot="0">
            <a:off x="12653122" y="4568190"/>
            <a:ext cx="4200909" cy="1055370"/>
          </a:xfrm>
          <a:prstGeom prst="rect">
            <a:avLst/>
          </a:prstGeom>
        </p:spPr>
        <p:txBody>
          <a:bodyPr anchor="t" rtlCol="false" tIns="0" lIns="0" bIns="0" rIns="0">
            <a:spAutoFit/>
          </a:bodyPr>
          <a:lstStyle/>
          <a:p>
            <a:pPr algn="l">
              <a:lnSpc>
                <a:spcPts val="4200"/>
              </a:lnSpc>
            </a:pPr>
            <a:r>
              <a:rPr lang="en-US" sz="2800" spc="28">
                <a:solidFill>
                  <a:srgbClr val="050707"/>
                </a:solidFill>
                <a:latin typeface="Raleway"/>
                <a:ea typeface="Raleway"/>
                <a:cs typeface="Raleway"/>
                <a:sym typeface="Raleway"/>
              </a:rPr>
              <a:t>Natural Language Processing</a:t>
            </a:r>
          </a:p>
        </p:txBody>
      </p:sp>
      <p:sp>
        <p:nvSpPr>
          <p:cNvPr name="AutoShape 8" id="8"/>
          <p:cNvSpPr/>
          <p:nvPr/>
        </p:nvSpPr>
        <p:spPr>
          <a:xfrm rot="0">
            <a:off x="9688147" y="4114800"/>
            <a:ext cx="2247900" cy="2057400"/>
          </a:xfrm>
          <a:prstGeom prst="rect">
            <a:avLst/>
          </a:prstGeom>
          <a:solidFill>
            <a:srgbClr val="EEC0BF"/>
          </a:solidFill>
        </p:spPr>
      </p:sp>
      <p:sp>
        <p:nvSpPr>
          <p:cNvPr name="TextBox 9" id="9"/>
          <p:cNvSpPr txBox="true"/>
          <p:nvPr/>
        </p:nvSpPr>
        <p:spPr>
          <a:xfrm rot="0">
            <a:off x="12653122" y="7920990"/>
            <a:ext cx="4200909" cy="521970"/>
          </a:xfrm>
          <a:prstGeom prst="rect">
            <a:avLst/>
          </a:prstGeom>
        </p:spPr>
        <p:txBody>
          <a:bodyPr anchor="t" rtlCol="false" tIns="0" lIns="0" bIns="0" rIns="0">
            <a:spAutoFit/>
          </a:bodyPr>
          <a:lstStyle/>
          <a:p>
            <a:pPr algn="l">
              <a:lnSpc>
                <a:spcPts val="4200"/>
              </a:lnSpc>
            </a:pPr>
            <a:r>
              <a:rPr lang="en-US" sz="2800" spc="28">
                <a:solidFill>
                  <a:srgbClr val="050707"/>
                </a:solidFill>
                <a:latin typeface="Raleway"/>
                <a:ea typeface="Raleway"/>
                <a:cs typeface="Raleway"/>
                <a:sym typeface="Raleway"/>
              </a:rPr>
              <a:t>Computer Vision</a:t>
            </a:r>
          </a:p>
        </p:txBody>
      </p:sp>
      <p:sp>
        <p:nvSpPr>
          <p:cNvPr name="AutoShape 10" id="10"/>
          <p:cNvSpPr/>
          <p:nvPr/>
        </p:nvSpPr>
        <p:spPr>
          <a:xfrm rot="0">
            <a:off x="9688147" y="7200900"/>
            <a:ext cx="2247900" cy="2057400"/>
          </a:xfrm>
          <a:prstGeom prst="rect">
            <a:avLst/>
          </a:prstGeom>
          <a:solidFill>
            <a:srgbClr val="EEC0BF"/>
          </a:solidFill>
        </p:spPr>
      </p:sp>
      <p:sp>
        <p:nvSpPr>
          <p:cNvPr name="Freeform 11" id="11"/>
          <p:cNvSpPr/>
          <p:nvPr/>
        </p:nvSpPr>
        <p:spPr>
          <a:xfrm flipH="false" flipV="false" rot="0">
            <a:off x="10019580" y="7437083"/>
            <a:ext cx="1585034" cy="1585034"/>
          </a:xfrm>
          <a:custGeom>
            <a:avLst/>
            <a:gdLst/>
            <a:ahLst/>
            <a:cxnLst/>
            <a:rect r="r" b="b" t="t" l="l"/>
            <a:pathLst>
              <a:path h="1585034" w="1585034">
                <a:moveTo>
                  <a:pt x="0" y="0"/>
                </a:moveTo>
                <a:lnTo>
                  <a:pt x="1585034" y="0"/>
                </a:lnTo>
                <a:lnTo>
                  <a:pt x="1585034" y="1585034"/>
                </a:lnTo>
                <a:lnTo>
                  <a:pt x="0" y="15850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9882295" y="1388345"/>
            <a:ext cx="1859603" cy="1859603"/>
          </a:xfrm>
          <a:custGeom>
            <a:avLst/>
            <a:gdLst/>
            <a:ahLst/>
            <a:cxnLst/>
            <a:rect r="r" b="b" t="t" l="l"/>
            <a:pathLst>
              <a:path h="1859603" w="1859603">
                <a:moveTo>
                  <a:pt x="0" y="0"/>
                </a:moveTo>
                <a:lnTo>
                  <a:pt x="1859603" y="0"/>
                </a:lnTo>
                <a:lnTo>
                  <a:pt x="1859603" y="1859603"/>
                </a:lnTo>
                <a:lnTo>
                  <a:pt x="0" y="18596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728039" y="4059442"/>
            <a:ext cx="2168116" cy="2168116"/>
          </a:xfrm>
          <a:custGeom>
            <a:avLst/>
            <a:gdLst/>
            <a:ahLst/>
            <a:cxnLst/>
            <a:rect r="r" b="b" t="t" l="l"/>
            <a:pathLst>
              <a:path h="2168116" w="2168116">
                <a:moveTo>
                  <a:pt x="0" y="0"/>
                </a:moveTo>
                <a:lnTo>
                  <a:pt x="2168116" y="0"/>
                </a:lnTo>
                <a:lnTo>
                  <a:pt x="2168116" y="2168116"/>
                </a:lnTo>
                <a:lnTo>
                  <a:pt x="0" y="21681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75597"/>
            <a:ext cx="18288000" cy="13716000"/>
          </a:xfrm>
          <a:custGeom>
            <a:avLst/>
            <a:gdLst/>
            <a:ahLst/>
            <a:cxnLst/>
            <a:rect r="r" b="b" t="t" l="l"/>
            <a:pathLst>
              <a:path h="13716000" w="18288000">
                <a:moveTo>
                  <a:pt x="0" y="0"/>
                </a:moveTo>
                <a:lnTo>
                  <a:pt x="18288000" y="0"/>
                </a:lnTo>
                <a:lnTo>
                  <a:pt x="18288000" y="13716000"/>
                </a:lnTo>
                <a:lnTo>
                  <a:pt x="0" y="13716000"/>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028700" y="1028700"/>
            <a:ext cx="5246699" cy="3993463"/>
            <a:chOff x="0" y="0"/>
            <a:chExt cx="14317774" cy="10897804"/>
          </a:xfrm>
        </p:grpSpPr>
        <p:sp>
          <p:nvSpPr>
            <p:cNvPr name="Freeform 3" id="3"/>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4" id="4"/>
          <p:cNvGrpSpPr/>
          <p:nvPr/>
        </p:nvGrpSpPr>
        <p:grpSpPr>
          <a:xfrm rot="0">
            <a:off x="1028700" y="5264837"/>
            <a:ext cx="5246699" cy="3993463"/>
            <a:chOff x="0" y="0"/>
            <a:chExt cx="14317774" cy="10897804"/>
          </a:xfrm>
        </p:grpSpPr>
        <p:sp>
          <p:nvSpPr>
            <p:cNvPr name="Freeform 5" id="5"/>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6" id="6"/>
          <p:cNvGrpSpPr/>
          <p:nvPr/>
        </p:nvGrpSpPr>
        <p:grpSpPr>
          <a:xfrm rot="0">
            <a:off x="6520650" y="1028700"/>
            <a:ext cx="5246699" cy="3993463"/>
            <a:chOff x="0" y="0"/>
            <a:chExt cx="14317774" cy="10897804"/>
          </a:xfrm>
        </p:grpSpPr>
        <p:sp>
          <p:nvSpPr>
            <p:cNvPr name="Freeform 7" id="7"/>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8" id="8"/>
          <p:cNvGrpSpPr/>
          <p:nvPr/>
        </p:nvGrpSpPr>
        <p:grpSpPr>
          <a:xfrm rot="0">
            <a:off x="6520650" y="5264837"/>
            <a:ext cx="5246699" cy="3993463"/>
            <a:chOff x="0" y="0"/>
            <a:chExt cx="14317774" cy="10897804"/>
          </a:xfrm>
        </p:grpSpPr>
        <p:sp>
          <p:nvSpPr>
            <p:cNvPr name="Freeform 9" id="9"/>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10" id="10"/>
          <p:cNvGrpSpPr/>
          <p:nvPr/>
        </p:nvGrpSpPr>
        <p:grpSpPr>
          <a:xfrm rot="0">
            <a:off x="12012601" y="1028700"/>
            <a:ext cx="5246699" cy="3993463"/>
            <a:chOff x="0" y="0"/>
            <a:chExt cx="14317774" cy="10897804"/>
          </a:xfrm>
        </p:grpSpPr>
        <p:sp>
          <p:nvSpPr>
            <p:cNvPr name="Freeform 11" id="11"/>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12" id="12"/>
          <p:cNvGrpSpPr/>
          <p:nvPr/>
        </p:nvGrpSpPr>
        <p:grpSpPr>
          <a:xfrm rot="0">
            <a:off x="12012601" y="5264837"/>
            <a:ext cx="5246699" cy="3993463"/>
            <a:chOff x="0" y="0"/>
            <a:chExt cx="14317774" cy="10897804"/>
          </a:xfrm>
        </p:grpSpPr>
        <p:sp>
          <p:nvSpPr>
            <p:cNvPr name="Freeform 13" id="13"/>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14" id="14"/>
          <p:cNvGrpSpPr/>
          <p:nvPr/>
        </p:nvGrpSpPr>
        <p:grpSpPr>
          <a:xfrm rot="0">
            <a:off x="1570645" y="2178543"/>
            <a:ext cx="4162809" cy="1693777"/>
            <a:chOff x="0" y="0"/>
            <a:chExt cx="5550412" cy="2258370"/>
          </a:xfrm>
        </p:grpSpPr>
        <p:sp>
          <p:nvSpPr>
            <p:cNvPr name="TextBox 15" id="15"/>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Myth</a:t>
              </a:r>
            </a:p>
          </p:txBody>
        </p:sp>
        <p:sp>
          <p:nvSpPr>
            <p:cNvPr name="TextBox 16" id="16"/>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is a standalone technology.</a:t>
              </a:r>
            </a:p>
          </p:txBody>
        </p:sp>
      </p:grpSp>
      <p:grpSp>
        <p:nvGrpSpPr>
          <p:cNvPr name="Group 17" id="17"/>
          <p:cNvGrpSpPr/>
          <p:nvPr/>
        </p:nvGrpSpPr>
        <p:grpSpPr>
          <a:xfrm rot="0">
            <a:off x="7062596" y="2178543"/>
            <a:ext cx="4162809" cy="1693777"/>
            <a:chOff x="0" y="0"/>
            <a:chExt cx="5550412" cy="2258370"/>
          </a:xfrm>
        </p:grpSpPr>
        <p:sp>
          <p:nvSpPr>
            <p:cNvPr name="TextBox 18" id="18"/>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Myth</a:t>
              </a:r>
            </a:p>
          </p:txBody>
        </p:sp>
        <p:sp>
          <p:nvSpPr>
            <p:cNvPr name="TextBox 19" id="19"/>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will replace human workers.</a:t>
              </a:r>
            </a:p>
          </p:txBody>
        </p:sp>
      </p:grpSp>
      <p:grpSp>
        <p:nvGrpSpPr>
          <p:cNvPr name="Group 20" id="20"/>
          <p:cNvGrpSpPr/>
          <p:nvPr/>
        </p:nvGrpSpPr>
        <p:grpSpPr>
          <a:xfrm rot="0">
            <a:off x="12554546" y="2178543"/>
            <a:ext cx="4162809" cy="1693777"/>
            <a:chOff x="0" y="0"/>
            <a:chExt cx="5550412" cy="2258370"/>
          </a:xfrm>
        </p:grpSpPr>
        <p:sp>
          <p:nvSpPr>
            <p:cNvPr name="TextBox 21" id="21"/>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Myth</a:t>
              </a:r>
            </a:p>
          </p:txBody>
        </p:sp>
        <p:sp>
          <p:nvSpPr>
            <p:cNvPr name="TextBox 22" id="22"/>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is expensive and complex.</a:t>
              </a:r>
            </a:p>
          </p:txBody>
        </p:sp>
      </p:grpSp>
      <p:grpSp>
        <p:nvGrpSpPr>
          <p:cNvPr name="Group 23" id="23"/>
          <p:cNvGrpSpPr/>
          <p:nvPr/>
        </p:nvGrpSpPr>
        <p:grpSpPr>
          <a:xfrm rot="0">
            <a:off x="1570645" y="5957480"/>
            <a:ext cx="4162809" cy="2608177"/>
            <a:chOff x="0" y="0"/>
            <a:chExt cx="5550412" cy="3477570"/>
          </a:xfrm>
        </p:grpSpPr>
        <p:sp>
          <p:nvSpPr>
            <p:cNvPr name="TextBox 24" id="24"/>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Reality</a:t>
              </a:r>
            </a:p>
          </p:txBody>
        </p:sp>
        <p:sp>
          <p:nvSpPr>
            <p:cNvPr name="TextBox 25" id="25"/>
            <p:cNvSpPr txBox="true"/>
            <p:nvPr/>
          </p:nvSpPr>
          <p:spPr>
            <a:xfrm rot="0">
              <a:off x="0" y="1070073"/>
              <a:ext cx="5550412" cy="24074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is used in conjunction with other tech to create COMPRHENSIVE solutions.</a:t>
              </a:r>
            </a:p>
          </p:txBody>
        </p:sp>
      </p:grpSp>
      <p:grpSp>
        <p:nvGrpSpPr>
          <p:cNvPr name="Group 26" id="26"/>
          <p:cNvGrpSpPr/>
          <p:nvPr/>
        </p:nvGrpSpPr>
        <p:grpSpPr>
          <a:xfrm rot="0">
            <a:off x="7062596" y="6414680"/>
            <a:ext cx="4162809" cy="1693777"/>
            <a:chOff x="0" y="0"/>
            <a:chExt cx="5550412" cy="2258370"/>
          </a:xfrm>
        </p:grpSpPr>
        <p:sp>
          <p:nvSpPr>
            <p:cNvPr name="TextBox 27" id="27"/>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Reality</a:t>
              </a:r>
            </a:p>
          </p:txBody>
        </p:sp>
        <p:sp>
          <p:nvSpPr>
            <p:cNvPr name="TextBox 28" id="28"/>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assists staff, freeing them to focus on impact.</a:t>
              </a:r>
            </a:p>
          </p:txBody>
        </p:sp>
      </p:grpSp>
      <p:grpSp>
        <p:nvGrpSpPr>
          <p:cNvPr name="Group 29" id="29"/>
          <p:cNvGrpSpPr/>
          <p:nvPr/>
        </p:nvGrpSpPr>
        <p:grpSpPr>
          <a:xfrm rot="0">
            <a:off x="12554546" y="6414680"/>
            <a:ext cx="4162809" cy="1693777"/>
            <a:chOff x="0" y="0"/>
            <a:chExt cx="5550412" cy="2258370"/>
          </a:xfrm>
        </p:grpSpPr>
        <p:sp>
          <p:nvSpPr>
            <p:cNvPr name="TextBox 30" id="30"/>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Reality</a:t>
              </a:r>
            </a:p>
          </p:txBody>
        </p:sp>
        <p:sp>
          <p:nvSpPr>
            <p:cNvPr name="TextBox 31" id="31"/>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Many AI tools are free or low-cost for nonprofits!</a:t>
              </a:r>
            </a:p>
          </p:txBody>
        </p:sp>
      </p:gr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028700" y="1028700"/>
            <a:ext cx="5246699" cy="3993463"/>
            <a:chOff x="0" y="0"/>
            <a:chExt cx="14317774" cy="10897804"/>
          </a:xfrm>
        </p:grpSpPr>
        <p:sp>
          <p:nvSpPr>
            <p:cNvPr name="Freeform 3" id="3"/>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4" id="4"/>
          <p:cNvGrpSpPr/>
          <p:nvPr/>
        </p:nvGrpSpPr>
        <p:grpSpPr>
          <a:xfrm rot="0">
            <a:off x="1028700" y="5264837"/>
            <a:ext cx="5246699" cy="3993463"/>
            <a:chOff x="0" y="0"/>
            <a:chExt cx="14317774" cy="10897804"/>
          </a:xfrm>
        </p:grpSpPr>
        <p:sp>
          <p:nvSpPr>
            <p:cNvPr name="Freeform 5" id="5"/>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6" id="6"/>
          <p:cNvGrpSpPr/>
          <p:nvPr/>
        </p:nvGrpSpPr>
        <p:grpSpPr>
          <a:xfrm rot="0">
            <a:off x="6520650" y="1028700"/>
            <a:ext cx="5246699" cy="3993463"/>
            <a:chOff x="0" y="0"/>
            <a:chExt cx="14317774" cy="10897804"/>
          </a:xfrm>
        </p:grpSpPr>
        <p:sp>
          <p:nvSpPr>
            <p:cNvPr name="Freeform 7" id="7"/>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8" id="8"/>
          <p:cNvGrpSpPr/>
          <p:nvPr/>
        </p:nvGrpSpPr>
        <p:grpSpPr>
          <a:xfrm rot="0">
            <a:off x="6520650" y="5264837"/>
            <a:ext cx="5246699" cy="3993463"/>
            <a:chOff x="0" y="0"/>
            <a:chExt cx="14317774" cy="10897804"/>
          </a:xfrm>
        </p:grpSpPr>
        <p:sp>
          <p:nvSpPr>
            <p:cNvPr name="Freeform 9" id="9"/>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10" id="10"/>
          <p:cNvGrpSpPr/>
          <p:nvPr/>
        </p:nvGrpSpPr>
        <p:grpSpPr>
          <a:xfrm rot="0">
            <a:off x="12012601" y="1028700"/>
            <a:ext cx="5246699" cy="3993463"/>
            <a:chOff x="0" y="0"/>
            <a:chExt cx="14317774" cy="10897804"/>
          </a:xfrm>
        </p:grpSpPr>
        <p:sp>
          <p:nvSpPr>
            <p:cNvPr name="Freeform 11" id="11"/>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12" id="12"/>
          <p:cNvGrpSpPr/>
          <p:nvPr/>
        </p:nvGrpSpPr>
        <p:grpSpPr>
          <a:xfrm rot="0">
            <a:off x="12012601" y="5264837"/>
            <a:ext cx="5246699" cy="3993463"/>
            <a:chOff x="0" y="0"/>
            <a:chExt cx="14317774" cy="10897804"/>
          </a:xfrm>
        </p:grpSpPr>
        <p:sp>
          <p:nvSpPr>
            <p:cNvPr name="Freeform 13" id="13"/>
            <p:cNvSpPr/>
            <p:nvPr/>
          </p:nvSpPr>
          <p:spPr>
            <a:xfrm flipH="false" flipV="false" rot="0">
              <a:off x="0" y="0"/>
              <a:ext cx="14317774" cy="10897804"/>
            </a:xfrm>
            <a:custGeom>
              <a:avLst/>
              <a:gdLst/>
              <a:ahLst/>
              <a:cxnLst/>
              <a:rect r="r" b="b" t="t" l="l"/>
              <a:pathLst>
                <a:path h="10897804" w="14317774">
                  <a:moveTo>
                    <a:pt x="0" y="0"/>
                  </a:moveTo>
                  <a:lnTo>
                    <a:pt x="0" y="10897804"/>
                  </a:lnTo>
                  <a:lnTo>
                    <a:pt x="14317774" y="10897804"/>
                  </a:lnTo>
                  <a:lnTo>
                    <a:pt x="14317774" y="0"/>
                  </a:lnTo>
                  <a:lnTo>
                    <a:pt x="0" y="0"/>
                  </a:lnTo>
                  <a:close/>
                  <a:moveTo>
                    <a:pt x="14256814" y="10836844"/>
                  </a:moveTo>
                  <a:lnTo>
                    <a:pt x="59690" y="10836844"/>
                  </a:lnTo>
                  <a:lnTo>
                    <a:pt x="59690" y="59690"/>
                  </a:lnTo>
                  <a:lnTo>
                    <a:pt x="14256814" y="59690"/>
                  </a:lnTo>
                  <a:lnTo>
                    <a:pt x="14256814" y="10836844"/>
                  </a:lnTo>
                  <a:close/>
                </a:path>
              </a:pathLst>
            </a:custGeom>
            <a:solidFill>
              <a:srgbClr val="EEC0BF"/>
            </a:solidFill>
          </p:spPr>
        </p:sp>
      </p:grpSp>
      <p:grpSp>
        <p:nvGrpSpPr>
          <p:cNvPr name="Group 14" id="14"/>
          <p:cNvGrpSpPr/>
          <p:nvPr/>
        </p:nvGrpSpPr>
        <p:grpSpPr>
          <a:xfrm rot="0">
            <a:off x="1570645" y="2178543"/>
            <a:ext cx="4162809" cy="1693777"/>
            <a:chOff x="0" y="0"/>
            <a:chExt cx="5550412" cy="2258370"/>
          </a:xfrm>
        </p:grpSpPr>
        <p:sp>
          <p:nvSpPr>
            <p:cNvPr name="TextBox 15" id="15"/>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Myth</a:t>
              </a:r>
            </a:p>
          </p:txBody>
        </p:sp>
        <p:sp>
          <p:nvSpPr>
            <p:cNvPr name="TextBox 16" id="16"/>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is biased and unethical</a:t>
              </a:r>
            </a:p>
            <a:p>
              <a:pPr algn="ctr">
                <a:lnSpc>
                  <a:spcPts val="3640"/>
                </a:lnSpc>
              </a:pPr>
            </a:p>
          </p:txBody>
        </p:sp>
      </p:grpSp>
      <p:grpSp>
        <p:nvGrpSpPr>
          <p:cNvPr name="Group 17" id="17"/>
          <p:cNvGrpSpPr/>
          <p:nvPr/>
        </p:nvGrpSpPr>
        <p:grpSpPr>
          <a:xfrm rot="0">
            <a:off x="7062596" y="2178543"/>
            <a:ext cx="4162809" cy="1693777"/>
            <a:chOff x="0" y="0"/>
            <a:chExt cx="5550412" cy="2258370"/>
          </a:xfrm>
        </p:grpSpPr>
        <p:sp>
          <p:nvSpPr>
            <p:cNvPr name="TextBox 18" id="18"/>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Myth</a:t>
              </a:r>
            </a:p>
          </p:txBody>
        </p:sp>
        <p:sp>
          <p:nvSpPr>
            <p:cNvPr name="TextBox 19" id="19"/>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is a recent development.</a:t>
              </a:r>
            </a:p>
          </p:txBody>
        </p:sp>
      </p:grpSp>
      <p:grpSp>
        <p:nvGrpSpPr>
          <p:cNvPr name="Group 20" id="20"/>
          <p:cNvGrpSpPr/>
          <p:nvPr/>
        </p:nvGrpSpPr>
        <p:grpSpPr>
          <a:xfrm rot="0">
            <a:off x="12554546" y="2178543"/>
            <a:ext cx="4162809" cy="1693777"/>
            <a:chOff x="0" y="0"/>
            <a:chExt cx="5550412" cy="2258370"/>
          </a:xfrm>
        </p:grpSpPr>
        <p:sp>
          <p:nvSpPr>
            <p:cNvPr name="TextBox 21" id="21"/>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Myth</a:t>
              </a:r>
            </a:p>
          </p:txBody>
        </p:sp>
        <p:sp>
          <p:nvSpPr>
            <p:cNvPr name="TextBox 22" id="22"/>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AI is only used for complex tasks.</a:t>
              </a:r>
            </a:p>
          </p:txBody>
        </p:sp>
      </p:grpSp>
      <p:grpSp>
        <p:nvGrpSpPr>
          <p:cNvPr name="Group 23" id="23"/>
          <p:cNvGrpSpPr/>
          <p:nvPr/>
        </p:nvGrpSpPr>
        <p:grpSpPr>
          <a:xfrm rot="0">
            <a:off x="1570645" y="6186080"/>
            <a:ext cx="4162809" cy="2150977"/>
            <a:chOff x="0" y="0"/>
            <a:chExt cx="5550412" cy="2867970"/>
          </a:xfrm>
        </p:grpSpPr>
        <p:sp>
          <p:nvSpPr>
            <p:cNvPr name="TextBox 24" id="24"/>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Reality</a:t>
              </a:r>
            </a:p>
          </p:txBody>
        </p:sp>
        <p:sp>
          <p:nvSpPr>
            <p:cNvPr name="TextBox 25" id="25"/>
            <p:cNvSpPr txBox="true"/>
            <p:nvPr/>
          </p:nvSpPr>
          <p:spPr>
            <a:xfrm rot="0">
              <a:off x="0" y="1070073"/>
              <a:ext cx="5550412" cy="17978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Distinguish between the tech itself and implementation.</a:t>
              </a:r>
            </a:p>
          </p:txBody>
        </p:sp>
      </p:grpSp>
      <p:grpSp>
        <p:nvGrpSpPr>
          <p:cNvPr name="Group 26" id="26"/>
          <p:cNvGrpSpPr/>
          <p:nvPr/>
        </p:nvGrpSpPr>
        <p:grpSpPr>
          <a:xfrm rot="0">
            <a:off x="7062596" y="6414680"/>
            <a:ext cx="4162809" cy="1693777"/>
            <a:chOff x="0" y="0"/>
            <a:chExt cx="5550412" cy="2258370"/>
          </a:xfrm>
        </p:grpSpPr>
        <p:sp>
          <p:nvSpPr>
            <p:cNvPr name="TextBox 27" id="27"/>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Reality</a:t>
              </a:r>
            </a:p>
          </p:txBody>
        </p:sp>
        <p:sp>
          <p:nvSpPr>
            <p:cNvPr name="TextBox 28" id="28"/>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It’s been around since the 50s and 60s.</a:t>
              </a:r>
            </a:p>
          </p:txBody>
        </p:sp>
      </p:grpSp>
      <p:grpSp>
        <p:nvGrpSpPr>
          <p:cNvPr name="Group 29" id="29"/>
          <p:cNvGrpSpPr/>
          <p:nvPr/>
        </p:nvGrpSpPr>
        <p:grpSpPr>
          <a:xfrm rot="0">
            <a:off x="12554546" y="6414680"/>
            <a:ext cx="4162809" cy="1693777"/>
            <a:chOff x="0" y="0"/>
            <a:chExt cx="5550412" cy="2258370"/>
          </a:xfrm>
        </p:grpSpPr>
        <p:sp>
          <p:nvSpPr>
            <p:cNvPr name="TextBox 30" id="30"/>
            <p:cNvSpPr txBox="true"/>
            <p:nvPr/>
          </p:nvSpPr>
          <p:spPr>
            <a:xfrm rot="0">
              <a:off x="0" y="-66675"/>
              <a:ext cx="5550412" cy="707602"/>
            </a:xfrm>
            <a:prstGeom prst="rect">
              <a:avLst/>
            </a:prstGeom>
          </p:spPr>
          <p:txBody>
            <a:bodyPr anchor="t" rtlCol="false" tIns="0" lIns="0" bIns="0" rIns="0">
              <a:spAutoFit/>
            </a:bodyPr>
            <a:lstStyle/>
            <a:p>
              <a:pPr algn="ctr">
                <a:lnSpc>
                  <a:spcPts val="4480"/>
                </a:lnSpc>
              </a:pPr>
              <a:r>
                <a:rPr lang="en-US" b="true" sz="3200" spc="192">
                  <a:solidFill>
                    <a:srgbClr val="050707"/>
                  </a:solidFill>
                  <a:latin typeface="Raleway Bold"/>
                  <a:ea typeface="Raleway Bold"/>
                  <a:cs typeface="Raleway Bold"/>
                  <a:sym typeface="Raleway Bold"/>
                </a:rPr>
                <a:t>Reality</a:t>
              </a:r>
            </a:p>
          </p:txBody>
        </p:sp>
        <p:sp>
          <p:nvSpPr>
            <p:cNvPr name="TextBox 31" id="31"/>
            <p:cNvSpPr txBox="true"/>
            <p:nvPr/>
          </p:nvSpPr>
          <p:spPr>
            <a:xfrm rot="0">
              <a:off x="0" y="1070073"/>
              <a:ext cx="5550412" cy="1188297"/>
            </a:xfrm>
            <a:prstGeom prst="rect">
              <a:avLst/>
            </a:prstGeom>
          </p:spPr>
          <p:txBody>
            <a:bodyPr anchor="t" rtlCol="false" tIns="0" lIns="0" bIns="0" rIns="0">
              <a:spAutoFit/>
            </a:bodyPr>
            <a:lstStyle/>
            <a:p>
              <a:pPr algn="ctr">
                <a:lnSpc>
                  <a:spcPts val="3640"/>
                </a:lnSpc>
              </a:pPr>
              <a:r>
                <a:rPr lang="en-US" sz="2600" spc="26">
                  <a:solidFill>
                    <a:srgbClr val="050707"/>
                  </a:solidFill>
                  <a:latin typeface="Raleway"/>
                  <a:ea typeface="Raleway"/>
                  <a:cs typeface="Raleway"/>
                  <a:sym typeface="Raleway"/>
                </a:rPr>
                <a:t>Can be applied in every day activities.</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7777"/>
            </a:stretch>
          </a:blipFill>
        </p:spPr>
      </p:sp>
      <p:grpSp>
        <p:nvGrpSpPr>
          <p:cNvPr name="Group 3" id="3"/>
          <p:cNvGrpSpPr/>
          <p:nvPr/>
        </p:nvGrpSpPr>
        <p:grpSpPr>
          <a:xfrm rot="0">
            <a:off x="-1276350" y="2416452"/>
            <a:ext cx="20840700" cy="5454095"/>
            <a:chOff x="0" y="0"/>
            <a:chExt cx="27787600" cy="7272127"/>
          </a:xfrm>
        </p:grpSpPr>
        <p:sp>
          <p:nvSpPr>
            <p:cNvPr name="AutoShape 4" id="4"/>
            <p:cNvSpPr/>
            <p:nvPr/>
          </p:nvSpPr>
          <p:spPr>
            <a:xfrm rot="0">
              <a:off x="0" y="0"/>
              <a:ext cx="27787600" cy="7272127"/>
            </a:xfrm>
            <a:prstGeom prst="rect">
              <a:avLst/>
            </a:prstGeom>
            <a:solidFill>
              <a:srgbClr val="EEC0BF">
                <a:alpha val="97647"/>
              </a:srgbClr>
            </a:solidFill>
          </p:spPr>
        </p:sp>
        <p:sp>
          <p:nvSpPr>
            <p:cNvPr name="TextBox 5" id="5"/>
            <p:cNvSpPr txBox="true"/>
            <p:nvPr/>
          </p:nvSpPr>
          <p:spPr>
            <a:xfrm rot="0">
              <a:off x="4579036" y="2118023"/>
              <a:ext cx="18629528" cy="1536700"/>
            </a:xfrm>
            <a:prstGeom prst="rect">
              <a:avLst/>
            </a:prstGeom>
          </p:spPr>
          <p:txBody>
            <a:bodyPr anchor="t" rtlCol="false" tIns="0" lIns="0" bIns="0" rIns="0">
              <a:spAutoFit/>
            </a:bodyPr>
            <a:lstStyle/>
            <a:p>
              <a:pPr algn="ctr">
                <a:lnSpc>
                  <a:spcPts val="9120"/>
                </a:lnSpc>
              </a:pPr>
              <a:r>
                <a:rPr lang="en-US" sz="7600" i="true" spc="76">
                  <a:solidFill>
                    <a:srgbClr val="FFFFFF"/>
                  </a:solidFill>
                  <a:latin typeface="Playfair Display Italics"/>
                  <a:ea typeface="Playfair Display Italics"/>
                  <a:cs typeface="Playfair Display Italics"/>
                  <a:sym typeface="Playfair Display Italics"/>
                </a:rPr>
                <a:t>How AI Benefits Nonprofits</a:t>
              </a:r>
            </a:p>
          </p:txBody>
        </p:sp>
        <p:sp>
          <p:nvSpPr>
            <p:cNvPr name="TextBox 6" id="6"/>
            <p:cNvSpPr txBox="true"/>
            <p:nvPr/>
          </p:nvSpPr>
          <p:spPr>
            <a:xfrm rot="0">
              <a:off x="6469240" y="4446503"/>
              <a:ext cx="14849121" cy="707602"/>
            </a:xfrm>
            <a:prstGeom prst="rect">
              <a:avLst/>
            </a:prstGeom>
          </p:spPr>
          <p:txBody>
            <a:bodyPr anchor="t" rtlCol="false" tIns="0" lIns="0" bIns="0" rIns="0">
              <a:spAutoFit/>
            </a:bodyPr>
            <a:lstStyle/>
            <a:p>
              <a:pPr algn="ctr">
                <a:lnSpc>
                  <a:spcPts val="4480"/>
                </a:lnSpc>
              </a:pPr>
              <a:r>
                <a:rPr lang="en-US" sz="3200" spc="192">
                  <a:solidFill>
                    <a:srgbClr val="FFFFFF"/>
                  </a:solidFill>
                  <a:latin typeface="Raleway"/>
                  <a:ea typeface="Raleway"/>
                  <a:cs typeface="Raleway"/>
                  <a:sym typeface="Raleway"/>
                </a:rPr>
                <a:t>Efficiency, Fundraising, Reporting, Marketing</a:t>
              </a:r>
            </a:p>
          </p:txBody>
        </p:sp>
      </p:gr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8700" y="933450"/>
            <a:ext cx="7337676" cy="1070102"/>
          </a:xfrm>
          <a:prstGeom prst="rect">
            <a:avLst/>
          </a:prstGeom>
        </p:spPr>
        <p:txBody>
          <a:bodyPr anchor="t" rtlCol="false" tIns="0" lIns="0" bIns="0" rIns="0">
            <a:spAutoFit/>
          </a:bodyPr>
          <a:lstStyle/>
          <a:p>
            <a:pPr algn="l">
              <a:lnSpc>
                <a:spcPts val="8704"/>
              </a:lnSpc>
            </a:pPr>
            <a:r>
              <a:rPr lang="en-US" sz="6400" i="true" spc="64">
                <a:solidFill>
                  <a:srgbClr val="050707"/>
                </a:solidFill>
                <a:latin typeface="Playfair Display Italics"/>
                <a:ea typeface="Playfair Display Italics"/>
                <a:cs typeface="Playfair Display Italics"/>
                <a:sym typeface="Playfair Display Italics"/>
              </a:rPr>
              <a:t>AI for Efficiency</a:t>
            </a:r>
          </a:p>
        </p:txBody>
      </p:sp>
      <p:sp>
        <p:nvSpPr>
          <p:cNvPr name="TextBox 3" id="3"/>
          <p:cNvSpPr txBox="true"/>
          <p:nvPr/>
        </p:nvSpPr>
        <p:spPr>
          <a:xfrm rot="0">
            <a:off x="1692630" y="2964380"/>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AI-pow</a:t>
            </a:r>
            <a:r>
              <a:rPr lang="en-US" sz="3500" spc="35">
                <a:solidFill>
                  <a:srgbClr val="050707"/>
                </a:solidFill>
                <a:latin typeface="Raleway"/>
                <a:ea typeface="Raleway"/>
                <a:cs typeface="Raleway"/>
                <a:sym typeface="Raleway"/>
              </a:rPr>
              <a:t>ered chatbots </a:t>
            </a:r>
          </a:p>
          <a:p>
            <a:pPr algn="l">
              <a:lnSpc>
                <a:spcPts val="4900"/>
              </a:lnSpc>
            </a:pPr>
            <a:r>
              <a:rPr lang="en-US" sz="3500" spc="35">
                <a:solidFill>
                  <a:srgbClr val="050707"/>
                </a:solidFill>
                <a:latin typeface="Raleway"/>
                <a:ea typeface="Raleway"/>
                <a:cs typeface="Raleway"/>
                <a:sym typeface="Raleway"/>
              </a:rPr>
              <a:t>answering FAQs 24/7</a:t>
            </a:r>
          </a:p>
        </p:txBody>
      </p:sp>
      <p:sp>
        <p:nvSpPr>
          <p:cNvPr name="AutoShape 4" id="4"/>
          <p:cNvSpPr/>
          <p:nvPr/>
        </p:nvSpPr>
        <p:spPr>
          <a:xfrm rot="0">
            <a:off x="639888" y="3193779"/>
            <a:ext cx="648863" cy="624524"/>
          </a:xfrm>
          <a:prstGeom prst="rect">
            <a:avLst/>
          </a:prstGeom>
          <a:solidFill>
            <a:srgbClr val="EEC0BF"/>
          </a:solidFill>
        </p:spPr>
      </p:sp>
      <p:sp>
        <p:nvSpPr>
          <p:cNvPr name="TextBox 5" id="5"/>
          <p:cNvSpPr txBox="true"/>
          <p:nvPr/>
        </p:nvSpPr>
        <p:spPr>
          <a:xfrm rot="0">
            <a:off x="1692630" y="4602064"/>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Automat</a:t>
            </a:r>
            <a:r>
              <a:rPr lang="en-US" sz="3500" spc="35">
                <a:solidFill>
                  <a:srgbClr val="050707"/>
                </a:solidFill>
                <a:latin typeface="Raleway"/>
                <a:ea typeface="Raleway"/>
                <a:cs typeface="Raleway"/>
                <a:sym typeface="Raleway"/>
              </a:rPr>
              <a:t>ed data entry and donation tracking</a:t>
            </a:r>
          </a:p>
        </p:txBody>
      </p:sp>
      <p:sp>
        <p:nvSpPr>
          <p:cNvPr name="TextBox 6" id="6"/>
          <p:cNvSpPr txBox="true"/>
          <p:nvPr/>
        </p:nvSpPr>
        <p:spPr>
          <a:xfrm rot="0">
            <a:off x="1692630" y="6237189"/>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AI-</a:t>
            </a:r>
            <a:r>
              <a:rPr lang="en-US" sz="3500" spc="35">
                <a:solidFill>
                  <a:srgbClr val="050707"/>
                </a:solidFill>
                <a:latin typeface="Raleway"/>
                <a:ea typeface="Raleway"/>
                <a:cs typeface="Raleway"/>
                <a:sym typeface="Raleway"/>
              </a:rPr>
              <a:t>scheduled emails for </a:t>
            </a:r>
          </a:p>
          <a:p>
            <a:pPr algn="l">
              <a:lnSpc>
                <a:spcPts val="4900"/>
              </a:lnSpc>
            </a:pPr>
            <a:r>
              <a:rPr lang="en-US" sz="3500" spc="35">
                <a:solidFill>
                  <a:srgbClr val="050707"/>
                </a:solidFill>
                <a:latin typeface="Raleway"/>
                <a:ea typeface="Raleway"/>
                <a:cs typeface="Raleway"/>
                <a:sym typeface="Raleway"/>
              </a:rPr>
              <a:t>donor engagement</a:t>
            </a:r>
          </a:p>
        </p:txBody>
      </p:sp>
      <p:sp>
        <p:nvSpPr>
          <p:cNvPr name="AutoShape 7" id="7"/>
          <p:cNvSpPr/>
          <p:nvPr/>
        </p:nvSpPr>
        <p:spPr>
          <a:xfrm rot="0">
            <a:off x="639888" y="4831463"/>
            <a:ext cx="648863" cy="624524"/>
          </a:xfrm>
          <a:prstGeom prst="rect">
            <a:avLst/>
          </a:prstGeom>
          <a:solidFill>
            <a:srgbClr val="EEC0BF"/>
          </a:solidFill>
        </p:spPr>
      </p:sp>
      <p:sp>
        <p:nvSpPr>
          <p:cNvPr name="AutoShape 8" id="8"/>
          <p:cNvSpPr/>
          <p:nvPr/>
        </p:nvSpPr>
        <p:spPr>
          <a:xfrm rot="0">
            <a:off x="639888" y="6476144"/>
            <a:ext cx="648863" cy="624524"/>
          </a:xfrm>
          <a:prstGeom prst="rect">
            <a:avLst/>
          </a:prstGeom>
          <a:solidFill>
            <a:srgbClr val="EEC0BF"/>
          </a:solidFill>
        </p:spPr>
      </p:sp>
      <p:sp>
        <p:nvSpPr>
          <p:cNvPr name="TextBox 9" id="9"/>
          <p:cNvSpPr txBox="true"/>
          <p:nvPr/>
        </p:nvSpPr>
        <p:spPr>
          <a:xfrm rot="0">
            <a:off x="9269682" y="933450"/>
            <a:ext cx="7337676" cy="1070102"/>
          </a:xfrm>
          <a:prstGeom prst="rect">
            <a:avLst/>
          </a:prstGeom>
        </p:spPr>
        <p:txBody>
          <a:bodyPr anchor="t" rtlCol="false" tIns="0" lIns="0" bIns="0" rIns="0">
            <a:spAutoFit/>
          </a:bodyPr>
          <a:lstStyle/>
          <a:p>
            <a:pPr algn="l">
              <a:lnSpc>
                <a:spcPts val="8704"/>
              </a:lnSpc>
            </a:pPr>
            <a:r>
              <a:rPr lang="en-US" sz="6400" i="true" spc="64">
                <a:solidFill>
                  <a:srgbClr val="050707"/>
                </a:solidFill>
                <a:latin typeface="Playfair Display Italics"/>
                <a:ea typeface="Playfair Display Italics"/>
                <a:cs typeface="Playfair Display Italics"/>
                <a:sym typeface="Playfair Display Italics"/>
              </a:rPr>
              <a:t>AI for Fundraising</a:t>
            </a:r>
          </a:p>
        </p:txBody>
      </p:sp>
      <p:sp>
        <p:nvSpPr>
          <p:cNvPr name="TextBox 10" id="10"/>
          <p:cNvSpPr txBox="true"/>
          <p:nvPr/>
        </p:nvSpPr>
        <p:spPr>
          <a:xfrm rot="0">
            <a:off x="9933612" y="2964380"/>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Predictive analytics to identify donors likely to give again</a:t>
            </a:r>
          </a:p>
        </p:txBody>
      </p:sp>
      <p:sp>
        <p:nvSpPr>
          <p:cNvPr name="AutoShape 11" id="11"/>
          <p:cNvSpPr/>
          <p:nvPr/>
        </p:nvSpPr>
        <p:spPr>
          <a:xfrm rot="0">
            <a:off x="8880870" y="3193779"/>
            <a:ext cx="648863" cy="624524"/>
          </a:xfrm>
          <a:prstGeom prst="rect">
            <a:avLst/>
          </a:prstGeom>
          <a:solidFill>
            <a:srgbClr val="EEC0BF"/>
          </a:solidFill>
        </p:spPr>
      </p:sp>
      <p:sp>
        <p:nvSpPr>
          <p:cNvPr name="TextBox 12" id="12"/>
          <p:cNvSpPr txBox="true"/>
          <p:nvPr/>
        </p:nvSpPr>
        <p:spPr>
          <a:xfrm rot="0">
            <a:off x="9933612" y="4602064"/>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AI-personaliz</a:t>
            </a:r>
            <a:r>
              <a:rPr lang="en-US" sz="3500" spc="35">
                <a:solidFill>
                  <a:srgbClr val="050707"/>
                </a:solidFill>
                <a:latin typeface="Raleway"/>
                <a:ea typeface="Raleway"/>
                <a:cs typeface="Raleway"/>
                <a:sym typeface="Raleway"/>
              </a:rPr>
              <a:t>ed emails increasing open rates</a:t>
            </a:r>
          </a:p>
        </p:txBody>
      </p:sp>
      <p:sp>
        <p:nvSpPr>
          <p:cNvPr name="TextBox 13" id="13"/>
          <p:cNvSpPr txBox="true"/>
          <p:nvPr/>
        </p:nvSpPr>
        <p:spPr>
          <a:xfrm rot="0">
            <a:off x="9933612" y="6237189"/>
            <a:ext cx="7062557" cy="1235075"/>
          </a:xfrm>
          <a:prstGeom prst="rect">
            <a:avLst/>
          </a:prstGeom>
        </p:spPr>
        <p:txBody>
          <a:bodyPr anchor="t" rtlCol="false" tIns="0" lIns="0" bIns="0" rIns="0">
            <a:spAutoFit/>
          </a:bodyPr>
          <a:lstStyle/>
          <a:p>
            <a:pPr algn="l">
              <a:lnSpc>
                <a:spcPts val="4900"/>
              </a:lnSpc>
            </a:pPr>
            <a:r>
              <a:rPr lang="en-US" sz="3500" spc="35">
                <a:solidFill>
                  <a:srgbClr val="050707"/>
                </a:solidFill>
                <a:latin typeface="Raleway"/>
                <a:ea typeface="Raleway"/>
                <a:cs typeface="Raleway"/>
                <a:sym typeface="Raleway"/>
              </a:rPr>
              <a:t>C</a:t>
            </a:r>
            <a:r>
              <a:rPr lang="en-US" sz="3500" spc="35">
                <a:solidFill>
                  <a:srgbClr val="050707"/>
                </a:solidFill>
                <a:latin typeface="Raleway"/>
                <a:ea typeface="Raleway"/>
                <a:cs typeface="Raleway"/>
                <a:sym typeface="Raleway"/>
              </a:rPr>
              <a:t>hatbots providing instant donor support</a:t>
            </a:r>
          </a:p>
        </p:txBody>
      </p:sp>
      <p:sp>
        <p:nvSpPr>
          <p:cNvPr name="AutoShape 14" id="14"/>
          <p:cNvSpPr/>
          <p:nvPr/>
        </p:nvSpPr>
        <p:spPr>
          <a:xfrm rot="0">
            <a:off x="8880870" y="4831463"/>
            <a:ext cx="648863" cy="624524"/>
          </a:xfrm>
          <a:prstGeom prst="rect">
            <a:avLst/>
          </a:prstGeom>
          <a:solidFill>
            <a:srgbClr val="EEC0BF"/>
          </a:solidFill>
        </p:spPr>
      </p:sp>
      <p:sp>
        <p:nvSpPr>
          <p:cNvPr name="AutoShape 15" id="15"/>
          <p:cNvSpPr/>
          <p:nvPr/>
        </p:nvSpPr>
        <p:spPr>
          <a:xfrm rot="0">
            <a:off x="8880870" y="6476144"/>
            <a:ext cx="648863" cy="624524"/>
          </a:xfrm>
          <a:prstGeom prst="rect">
            <a:avLst/>
          </a:prstGeom>
          <a:solidFill>
            <a:srgbClr val="EEC0BF"/>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DAGdsUDMCxM</dc:identifier>
  <dcterms:modified xsi:type="dcterms:W3CDTF">2011-08-01T06:04:30Z</dcterms:modified>
  <cp:revision>1</cp:revision>
  <dc:title>AI for Nonprofits: A Beginner's Guide</dc:title>
</cp:coreProperties>
</file>